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6">
  <p:sldMasterIdLst>
    <p:sldMasterId id="2147483680" r:id="rId4"/>
    <p:sldMasterId id="2147483683" r:id="rId5"/>
  </p:sldMasterIdLst>
  <p:notesMasterIdLst>
    <p:notesMasterId r:id="rId37"/>
  </p:notesMasterIdLst>
  <p:sldIdLst>
    <p:sldId id="293" r:id="rId6"/>
    <p:sldId id="325" r:id="rId7"/>
    <p:sldId id="290" r:id="rId8"/>
    <p:sldId id="331" r:id="rId9"/>
    <p:sldId id="281" r:id="rId10"/>
    <p:sldId id="309" r:id="rId11"/>
    <p:sldId id="313" r:id="rId12"/>
    <p:sldId id="258" r:id="rId13"/>
    <p:sldId id="316" r:id="rId14"/>
    <p:sldId id="265" r:id="rId15"/>
    <p:sldId id="4332" r:id="rId16"/>
    <p:sldId id="4333" r:id="rId17"/>
    <p:sldId id="4334" r:id="rId18"/>
    <p:sldId id="4335" r:id="rId19"/>
    <p:sldId id="4308" r:id="rId20"/>
    <p:sldId id="4326" r:id="rId21"/>
    <p:sldId id="328" r:id="rId22"/>
    <p:sldId id="288" r:id="rId23"/>
    <p:sldId id="4327" r:id="rId24"/>
    <p:sldId id="4322" r:id="rId25"/>
    <p:sldId id="4324" r:id="rId26"/>
    <p:sldId id="283" r:id="rId27"/>
    <p:sldId id="4319" r:id="rId28"/>
    <p:sldId id="4318" r:id="rId29"/>
    <p:sldId id="4328" r:id="rId30"/>
    <p:sldId id="319" r:id="rId31"/>
    <p:sldId id="303" r:id="rId32"/>
    <p:sldId id="4331" r:id="rId33"/>
    <p:sldId id="297" r:id="rId34"/>
    <p:sldId id="317" r:id="rId35"/>
    <p:sldId id="4329" r:id="rId3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274282-E854-4B43-9243-BA1E0EEE18C7}">
          <p14:sldIdLst>
            <p14:sldId id="293"/>
            <p14:sldId id="325"/>
            <p14:sldId id="290"/>
            <p14:sldId id="331"/>
          </p14:sldIdLst>
        </p14:section>
        <p14:section name="Induction Process" id="{338DB203-8533-4D7B-94EF-4A0C96662CE2}">
          <p14:sldIdLst>
            <p14:sldId id="281"/>
            <p14:sldId id="309"/>
            <p14:sldId id="313"/>
            <p14:sldId id="258"/>
            <p14:sldId id="316"/>
            <p14:sldId id="265"/>
          </p14:sldIdLst>
        </p14:section>
        <p14:section name="Structure Charts: Social Care" id="{F68A0202-4C68-41F4-9EEE-381F13D92BDE}">
          <p14:sldIdLst>
            <p14:sldId id="4332"/>
            <p14:sldId id="4333"/>
            <p14:sldId id="4334"/>
            <p14:sldId id="4335"/>
          </p14:sldIdLst>
        </p14:section>
        <p14:section name="Practice Support" id="{BA501B9D-F6E5-46F0-B031-4CC3C95A5BA3}">
          <p14:sldIdLst>
            <p14:sldId id="4308"/>
            <p14:sldId id="4326"/>
            <p14:sldId id="328"/>
            <p14:sldId id="288"/>
            <p14:sldId id="4327"/>
            <p14:sldId id="4322"/>
            <p14:sldId id="4324"/>
          </p14:sldIdLst>
        </p14:section>
        <p14:section name="Useful Resources and Links" id="{F612C313-0996-4DFD-99F0-66C5BC4BA595}">
          <p14:sldIdLst>
            <p14:sldId id="283"/>
            <p14:sldId id="4319"/>
            <p14:sldId id="4318"/>
            <p14:sldId id="4328"/>
            <p14:sldId id="319"/>
          </p14:sldIdLst>
        </p14:section>
        <p14:section name="About Waltham Forest" id="{883E3D33-505F-4174-B018-D326790A8EFB}">
          <p14:sldIdLst>
            <p14:sldId id="303"/>
            <p14:sldId id="4331"/>
            <p14:sldId id="297"/>
            <p14:sldId id="317"/>
            <p14:sldId id="432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McCarthy" initials="JM" lastIdx="12" clrIdx="0">
    <p:extLst>
      <p:ext uri="{19B8F6BF-5375-455C-9EA6-DF929625EA0E}">
        <p15:presenceInfo xmlns:p15="http://schemas.microsoft.com/office/powerpoint/2012/main" userId="S::Jennifer.McCarthy@walthamforest.gov.uk::0365016e-69c1-47dd-b2d0-94bab9e79b0d" providerId="AD"/>
      </p:ext>
    </p:extLst>
  </p:cmAuthor>
  <p:cmAuthor id="2" name="Janice Horslen" initials="JH" lastIdx="36" clrIdx="1">
    <p:extLst>
      <p:ext uri="{19B8F6BF-5375-455C-9EA6-DF929625EA0E}">
        <p15:presenceInfo xmlns:p15="http://schemas.microsoft.com/office/powerpoint/2012/main" userId="S::Janice.Horslen@walthamforest.gov.uk::ce2c8582-b79a-4ad0-b87b-bda6f0689e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69A"/>
    <a:srgbClr val="2E766D"/>
    <a:srgbClr val="3FCDFF"/>
    <a:srgbClr val="548235"/>
    <a:srgbClr val="3084CA"/>
    <a:srgbClr val="A1DBD4"/>
    <a:srgbClr val="6BA8DC"/>
    <a:srgbClr val="59BFB3"/>
    <a:srgbClr val="385723"/>
    <a:srgbClr val="DEC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0A85A7-A60F-495E-9D37-442DFA4301FB}" v="8" dt="2023-07-06T15:31:24.8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3792" autoAdjust="0"/>
  </p:normalViewPr>
  <p:slideViewPr>
    <p:cSldViewPr snapToGrid="0">
      <p:cViewPr varScale="1">
        <p:scale>
          <a:sx n="76" d="100"/>
          <a:sy n="76" d="100"/>
        </p:scale>
        <p:origin x="1236"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24ABA-3E1C-4C02-A91B-868ED8816EAC}" type="datetimeFigureOut">
              <a:rPr lang="en-GB" smtClean="0"/>
              <a:t>06/10/2023</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FADB7-A8B5-42AF-B327-CEB764C2397C}" type="slidenum">
              <a:rPr lang="en-GB" smtClean="0"/>
              <a:t>‹#›</a:t>
            </a:fld>
            <a:endParaRPr lang="en-GB"/>
          </a:p>
        </p:txBody>
      </p:sp>
    </p:spTree>
    <p:extLst>
      <p:ext uri="{BB962C8B-B14F-4D97-AF65-F5344CB8AC3E}">
        <p14:creationId xmlns:p14="http://schemas.microsoft.com/office/powerpoint/2010/main" val="423715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4FADB7-A8B5-42AF-B327-CEB764C2397C}" type="slidenum">
              <a:rPr lang="en-GB" smtClean="0"/>
              <a:t>6</a:t>
            </a:fld>
            <a:endParaRPr lang="en-GB"/>
          </a:p>
        </p:txBody>
      </p:sp>
    </p:spTree>
    <p:extLst>
      <p:ext uri="{BB962C8B-B14F-4D97-AF65-F5344CB8AC3E}">
        <p14:creationId xmlns:p14="http://schemas.microsoft.com/office/powerpoint/2010/main" val="421351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4FADB7-A8B5-42AF-B327-CEB764C2397C}" type="slidenum">
              <a:rPr lang="en-GB" smtClean="0"/>
              <a:t>7</a:t>
            </a:fld>
            <a:endParaRPr lang="en-GB"/>
          </a:p>
        </p:txBody>
      </p:sp>
    </p:spTree>
    <p:extLst>
      <p:ext uri="{BB962C8B-B14F-4D97-AF65-F5344CB8AC3E}">
        <p14:creationId xmlns:p14="http://schemas.microsoft.com/office/powerpoint/2010/main" val="589459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4FADB7-A8B5-42AF-B327-CEB764C2397C}" type="slidenum">
              <a:rPr lang="en-GB" smtClean="0"/>
              <a:t>21</a:t>
            </a:fld>
            <a:endParaRPr lang="en-GB"/>
          </a:p>
        </p:txBody>
      </p:sp>
    </p:spTree>
    <p:extLst>
      <p:ext uri="{BB962C8B-B14F-4D97-AF65-F5344CB8AC3E}">
        <p14:creationId xmlns:p14="http://schemas.microsoft.com/office/powerpoint/2010/main" val="549571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4FADB7-A8B5-42AF-B327-CEB764C2397C}" type="slidenum">
              <a:rPr lang="en-GB" smtClean="0"/>
              <a:t>23</a:t>
            </a:fld>
            <a:endParaRPr lang="en-GB"/>
          </a:p>
        </p:txBody>
      </p:sp>
    </p:spTree>
    <p:extLst>
      <p:ext uri="{BB962C8B-B14F-4D97-AF65-F5344CB8AC3E}">
        <p14:creationId xmlns:p14="http://schemas.microsoft.com/office/powerpoint/2010/main" val="107176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4FADB7-A8B5-42AF-B327-CEB764C2397C}" type="slidenum">
              <a:rPr lang="en-GB" smtClean="0"/>
              <a:t>30</a:t>
            </a:fld>
            <a:endParaRPr lang="en-GB"/>
          </a:p>
        </p:txBody>
      </p:sp>
    </p:spTree>
    <p:extLst>
      <p:ext uri="{BB962C8B-B14F-4D97-AF65-F5344CB8AC3E}">
        <p14:creationId xmlns:p14="http://schemas.microsoft.com/office/powerpoint/2010/main" val="1480342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9E652B-3BB9-AE4B-91DD-86A28AEF705B}"/>
              </a:ext>
            </a:extLst>
          </p:cNvPr>
          <p:cNvPicPr>
            <a:picLocks noChangeAspect="1"/>
          </p:cNvPicPr>
          <p:nvPr userDrawn="1"/>
        </p:nvPicPr>
        <p:blipFill>
          <a:blip r:embed="rId2"/>
          <a:stretch>
            <a:fillRect/>
          </a:stretch>
        </p:blipFill>
        <p:spPr>
          <a:xfrm>
            <a:off x="8689771" y="228845"/>
            <a:ext cx="1046257" cy="1066213"/>
          </a:xfrm>
          <a:prstGeom prst="rect">
            <a:avLst/>
          </a:prstGeom>
        </p:spPr>
      </p:pic>
      <p:sp>
        <p:nvSpPr>
          <p:cNvPr id="3" name="Text Placeholder 2">
            <a:extLst>
              <a:ext uri="{FF2B5EF4-FFF2-40B4-BE49-F238E27FC236}">
                <a16:creationId xmlns:a16="http://schemas.microsoft.com/office/drawing/2014/main" id="{20445C15-E85E-E446-B759-A89EE84C1336}"/>
              </a:ext>
            </a:extLst>
          </p:cNvPr>
          <p:cNvSpPr>
            <a:spLocks noGrp="1"/>
          </p:cNvSpPr>
          <p:nvPr>
            <p:ph idx="1"/>
          </p:nvPr>
        </p:nvSpPr>
        <p:spPr>
          <a:xfrm>
            <a:off x="408624" y="1822177"/>
            <a:ext cx="8543925" cy="4351338"/>
          </a:xfrm>
          <a:prstGeom prst="rect">
            <a:avLst/>
          </a:prstGeom>
        </p:spPr>
        <p:txBody>
          <a:bodyPr vert="horz" lIns="0" tIns="0" rIns="0" bIns="0" rtlCol="0">
            <a:normAutofit/>
          </a:bodyPr>
          <a:lstStyle>
            <a:lvl1pPr marL="89021" indent="-89021">
              <a:buFontTx/>
              <a:buBlip>
                <a:blip r:embed="rId3">
                  <a:extLst>
                    <a:ext uri="{96DAC541-7B7A-43D3-8B79-37D633B846F1}">
                      <asvg:svgBlip xmlns:asvg="http://schemas.microsoft.com/office/drawing/2016/SVG/main" r:embed="rId4"/>
                    </a:ext>
                  </a:extLst>
                </a:blip>
              </a:buBlip>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9C03922D-DDF0-D647-B4DE-942E3DC3CAFA}"/>
              </a:ext>
            </a:extLst>
          </p:cNvPr>
          <p:cNvSpPr>
            <a:spLocks noGrp="1"/>
          </p:cNvSpPr>
          <p:nvPr>
            <p:ph type="title"/>
          </p:nvPr>
        </p:nvSpPr>
        <p:spPr>
          <a:xfrm>
            <a:off x="408624" y="611344"/>
            <a:ext cx="7998751" cy="319360"/>
          </a:xfrm>
        </p:spPr>
        <p:txBody>
          <a:bodyPr/>
          <a:lstStyle>
            <a:lvl1pPr>
              <a:defRPr>
                <a:solidFill>
                  <a:srgbClr val="03ACE9"/>
                </a:solidFill>
              </a:defRPr>
            </a:lvl1pPr>
          </a:lstStyle>
          <a:p>
            <a:r>
              <a:rPr lang="en-GB"/>
              <a:t>Click to edit Master title style</a:t>
            </a:r>
            <a:endParaRPr lang="en-US"/>
          </a:p>
        </p:txBody>
      </p:sp>
      <p:sp>
        <p:nvSpPr>
          <p:cNvPr id="10" name="Text Placeholder 9">
            <a:extLst>
              <a:ext uri="{FF2B5EF4-FFF2-40B4-BE49-F238E27FC236}">
                <a16:creationId xmlns:a16="http://schemas.microsoft.com/office/drawing/2014/main" id="{20876F37-D75F-704A-95CA-BF81AA395CCB}"/>
              </a:ext>
            </a:extLst>
          </p:cNvPr>
          <p:cNvSpPr>
            <a:spLocks noGrp="1"/>
          </p:cNvSpPr>
          <p:nvPr>
            <p:ph type="body" sz="quarter" idx="10" hasCustomPrompt="1"/>
          </p:nvPr>
        </p:nvSpPr>
        <p:spPr>
          <a:xfrm>
            <a:off x="408624" y="1257107"/>
            <a:ext cx="7998751" cy="219041"/>
          </a:xfrm>
        </p:spPr>
        <p:txBody>
          <a:bodyPr/>
          <a:lstStyle>
            <a:lvl1pPr marL="0" indent="0">
              <a:buNone/>
              <a:defRPr b="1">
                <a:solidFill>
                  <a:srgbClr val="03ACE9"/>
                </a:solidFill>
              </a:defRPr>
            </a:lvl1pPr>
          </a:lstStyle>
          <a:p>
            <a:pPr lvl="0"/>
            <a:r>
              <a:rPr lang="en-US"/>
              <a:t>SUBTITLE</a:t>
            </a:r>
          </a:p>
        </p:txBody>
      </p:sp>
      <p:sp>
        <p:nvSpPr>
          <p:cNvPr id="11" name="TextBox 10">
            <a:extLst>
              <a:ext uri="{FF2B5EF4-FFF2-40B4-BE49-F238E27FC236}">
                <a16:creationId xmlns:a16="http://schemas.microsoft.com/office/drawing/2014/main" id="{07D597AE-2229-0E4D-B3A9-6B7C05BF87C2}"/>
              </a:ext>
            </a:extLst>
          </p:cNvPr>
          <p:cNvSpPr txBox="1"/>
          <p:nvPr userDrawn="1"/>
        </p:nvSpPr>
        <p:spPr>
          <a:xfrm>
            <a:off x="379214" y="-95235"/>
            <a:ext cx="0" cy="0"/>
          </a:xfrm>
          <a:prstGeom prst="rect">
            <a:avLst/>
          </a:prstGeom>
        </p:spPr>
        <p:txBody>
          <a:bodyPr vert="horz" wrap="none" lIns="0" tIns="0" rIns="0" bIns="0" rtlCol="0" anchor="b">
            <a:noAutofit/>
          </a:bodyPr>
          <a:lstStyle/>
          <a:p>
            <a:pPr algn="l"/>
            <a:endParaRPr lang="en-US" sz="831"/>
          </a:p>
        </p:txBody>
      </p:sp>
    </p:spTree>
    <p:extLst>
      <p:ext uri="{BB962C8B-B14F-4D97-AF65-F5344CB8AC3E}">
        <p14:creationId xmlns:p14="http://schemas.microsoft.com/office/powerpoint/2010/main" val="70659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CB5AD5-3865-4DCD-9E2E-2107527A5B2F}" type="datetime1">
              <a:rPr lang="en-GB" smtClean="0"/>
              <a:t>06/10/2023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B98BD7-60DC-4454-9E50-C60F13539E1E}" type="slidenum">
              <a:rPr lang="en-GB" smtClean="0"/>
              <a:t>‹#›</a:t>
            </a:fld>
            <a:endParaRPr lang="en-GB"/>
          </a:p>
        </p:txBody>
      </p:sp>
    </p:spTree>
    <p:extLst>
      <p:ext uri="{BB962C8B-B14F-4D97-AF65-F5344CB8AC3E}">
        <p14:creationId xmlns:p14="http://schemas.microsoft.com/office/powerpoint/2010/main" val="369399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4BAFC2-223D-449C-A391-DBC8865A3C8A}" type="datetime1">
              <a:rPr lang="en-GB" smtClean="0"/>
              <a:t>06/10/2023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B98BD7-60DC-4454-9E50-C60F13539E1E}" type="slidenum">
              <a:rPr lang="en-GB" smtClean="0"/>
              <a:t>‹#›</a:t>
            </a:fld>
            <a:endParaRPr lang="en-GB"/>
          </a:p>
        </p:txBody>
      </p:sp>
    </p:spTree>
    <p:extLst>
      <p:ext uri="{BB962C8B-B14F-4D97-AF65-F5344CB8AC3E}">
        <p14:creationId xmlns:p14="http://schemas.microsoft.com/office/powerpoint/2010/main" val="1578185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69FE5E-972B-4D53-979F-CAE4EAB5D7C8}" type="datetime1">
              <a:rPr lang="en-GB" smtClean="0"/>
              <a:t>06/10/2023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B98BD7-60DC-4454-9E50-C60F13539E1E}" type="slidenum">
              <a:rPr lang="en-GB" smtClean="0"/>
              <a:t>‹#›</a:t>
            </a:fld>
            <a:endParaRPr lang="en-GB"/>
          </a:p>
        </p:txBody>
      </p:sp>
    </p:spTree>
    <p:extLst>
      <p:ext uri="{BB962C8B-B14F-4D97-AF65-F5344CB8AC3E}">
        <p14:creationId xmlns:p14="http://schemas.microsoft.com/office/powerpoint/2010/main" val="161128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F3E059-D7B7-45D9-AE67-C6932EF12BC5}" type="datetime1">
              <a:rPr lang="en-GB" smtClean="0"/>
              <a:t>06/10/2023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B98BD7-60DC-4454-9E50-C60F13539E1E}" type="slidenum">
              <a:rPr lang="en-GB" smtClean="0"/>
              <a:t>‹#›</a:t>
            </a:fld>
            <a:endParaRPr lang="en-GB"/>
          </a:p>
        </p:txBody>
      </p:sp>
    </p:spTree>
    <p:extLst>
      <p:ext uri="{BB962C8B-B14F-4D97-AF65-F5344CB8AC3E}">
        <p14:creationId xmlns:p14="http://schemas.microsoft.com/office/powerpoint/2010/main" val="1645819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1DCA87-540E-4731-9D1B-1AAB723F6CC4}" type="datetime1">
              <a:rPr lang="en-GB" smtClean="0"/>
              <a:t>06/10/2023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B98BD7-60DC-4454-9E50-C60F13539E1E}" type="slidenum">
              <a:rPr lang="en-GB" smtClean="0"/>
              <a:t>‹#›</a:t>
            </a:fld>
            <a:endParaRPr lang="en-GB"/>
          </a:p>
        </p:txBody>
      </p:sp>
    </p:spTree>
    <p:extLst>
      <p:ext uri="{BB962C8B-B14F-4D97-AF65-F5344CB8AC3E}">
        <p14:creationId xmlns:p14="http://schemas.microsoft.com/office/powerpoint/2010/main" val="2139817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EB2516-DFBC-4211-9A57-A26F820F2090}" type="datetime1">
              <a:rPr lang="en-GB" smtClean="0"/>
              <a:t>06/10/2023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B98BD7-60DC-4454-9E50-C60F13539E1E}" type="slidenum">
              <a:rPr lang="en-GB" smtClean="0"/>
              <a:t>‹#›</a:t>
            </a:fld>
            <a:endParaRPr lang="en-GB"/>
          </a:p>
        </p:txBody>
      </p:sp>
    </p:spTree>
    <p:extLst>
      <p:ext uri="{BB962C8B-B14F-4D97-AF65-F5344CB8AC3E}">
        <p14:creationId xmlns:p14="http://schemas.microsoft.com/office/powerpoint/2010/main" val="298734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17B3F8-D2A2-4406-AF17-22BAA2CCBB5D}" type="datetime1">
              <a:rPr lang="en-GB" smtClean="0"/>
              <a:t>06/10/2023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B98BD7-60DC-4454-9E50-C60F13539E1E}" type="slidenum">
              <a:rPr lang="en-GB" smtClean="0"/>
              <a:t>‹#›</a:t>
            </a:fld>
            <a:endParaRPr lang="en-GB"/>
          </a:p>
        </p:txBody>
      </p:sp>
    </p:spTree>
    <p:extLst>
      <p:ext uri="{BB962C8B-B14F-4D97-AF65-F5344CB8AC3E}">
        <p14:creationId xmlns:p14="http://schemas.microsoft.com/office/powerpoint/2010/main" val="368497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2EDE3D-66E1-4001-8B47-747DC83CEA14}" type="datetime1">
              <a:rPr lang="en-GB" smtClean="0"/>
              <a:t>06/10/2023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B98BD7-60DC-4454-9E50-C60F13539E1E}" type="slidenum">
              <a:rPr lang="en-GB" smtClean="0"/>
              <a:t>‹#›</a:t>
            </a:fld>
            <a:endParaRPr lang="en-GB"/>
          </a:p>
        </p:txBody>
      </p:sp>
    </p:spTree>
    <p:extLst>
      <p:ext uri="{BB962C8B-B14F-4D97-AF65-F5344CB8AC3E}">
        <p14:creationId xmlns:p14="http://schemas.microsoft.com/office/powerpoint/2010/main" val="108345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7D31D2-3D38-4E9E-94AD-F875EFC55764}" type="datetime1">
              <a:rPr lang="en-GB" smtClean="0"/>
              <a:t>06/10/2023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B98BD7-60DC-4454-9E50-C60F13539E1E}" type="slidenum">
              <a:rPr lang="en-GB" smtClean="0"/>
              <a:t>‹#›</a:t>
            </a:fld>
            <a:endParaRPr lang="en-GB"/>
          </a:p>
        </p:txBody>
      </p:sp>
    </p:spTree>
    <p:extLst>
      <p:ext uri="{BB962C8B-B14F-4D97-AF65-F5344CB8AC3E}">
        <p14:creationId xmlns:p14="http://schemas.microsoft.com/office/powerpoint/2010/main" val="193858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64719-7796-455D-9959-FC1CAFD27352}" type="datetime1">
              <a:rPr lang="en-GB" smtClean="0"/>
              <a:t>06/10/2023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B98BD7-60DC-4454-9E50-C60F13539E1E}" type="slidenum">
              <a:rPr lang="en-GB" smtClean="0"/>
              <a:t>‹#›</a:t>
            </a:fld>
            <a:endParaRPr lang="en-GB"/>
          </a:p>
        </p:txBody>
      </p:sp>
    </p:spTree>
    <p:extLst>
      <p:ext uri="{BB962C8B-B14F-4D97-AF65-F5344CB8AC3E}">
        <p14:creationId xmlns:p14="http://schemas.microsoft.com/office/powerpoint/2010/main" val="334299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46CB03-514F-4CF2-BF16-E69DB475C4C9}" type="datetime1">
              <a:rPr lang="en-GB" smtClean="0"/>
              <a:t>06/10/2023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B98BD7-60DC-4454-9E50-C60F13539E1E}" type="slidenum">
              <a:rPr lang="en-GB" smtClean="0"/>
              <a:t>‹#›</a:t>
            </a:fld>
            <a:endParaRPr lang="en-GB"/>
          </a:p>
        </p:txBody>
      </p:sp>
    </p:spTree>
    <p:extLst>
      <p:ext uri="{BB962C8B-B14F-4D97-AF65-F5344CB8AC3E}">
        <p14:creationId xmlns:p14="http://schemas.microsoft.com/office/powerpoint/2010/main" val="38020531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4138" y="611344"/>
            <a:ext cx="8543925" cy="319360"/>
          </a:xfrm>
          <a:prstGeom prst="rect">
            <a:avLst/>
          </a:prstGeom>
        </p:spPr>
        <p:txBody>
          <a:bodyPr vert="horz" lIns="0" tIns="0" rIns="0" bIns="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408624" y="1822177"/>
            <a:ext cx="8543925" cy="435133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63B025F9-8CEF-5646-986A-9EFE8D35A47A}"/>
              </a:ext>
            </a:extLst>
          </p:cNvPr>
          <p:cNvPicPr>
            <a:picLocks noChangeAspect="1"/>
          </p:cNvPicPr>
          <p:nvPr userDrawn="1"/>
        </p:nvPicPr>
        <p:blipFill>
          <a:blip r:embed="rId3">
            <a:biLevel thresh="75000"/>
          </a:blip>
          <a:stretch>
            <a:fillRect/>
          </a:stretch>
        </p:blipFill>
        <p:spPr>
          <a:xfrm>
            <a:off x="8689772" y="5917286"/>
            <a:ext cx="862261" cy="588872"/>
          </a:xfrm>
          <a:prstGeom prst="rect">
            <a:avLst/>
          </a:prstGeom>
        </p:spPr>
      </p:pic>
    </p:spTree>
    <p:extLst>
      <p:ext uri="{BB962C8B-B14F-4D97-AF65-F5344CB8AC3E}">
        <p14:creationId xmlns:p14="http://schemas.microsoft.com/office/powerpoint/2010/main" val="2255305542"/>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49559" rtl="0" eaLnBrk="1" latinLnBrk="0" hangingPunct="1">
        <a:lnSpc>
          <a:spcPct val="90000"/>
        </a:lnSpc>
        <a:spcBef>
          <a:spcPct val="0"/>
        </a:spcBef>
        <a:buNone/>
        <a:defRPr sz="4154" kern="1200">
          <a:solidFill>
            <a:srgbClr val="4E226B"/>
          </a:solidFill>
          <a:latin typeface="Arial" panose="020B0604020202020204" pitchFamily="34" charset="0"/>
          <a:ea typeface="+mj-ea"/>
          <a:cs typeface="Arial" panose="020B0604020202020204" pitchFamily="34" charset="0"/>
        </a:defRPr>
      </a:lvl1pPr>
    </p:titleStyle>
    <p:bodyStyle>
      <a:lvl1pPr marL="237390" indent="-237390" algn="l" defTabSz="949559" rtl="0" eaLnBrk="1" latinLnBrk="0" hangingPunct="1">
        <a:lnSpc>
          <a:spcPct val="90000"/>
        </a:lnSpc>
        <a:spcBef>
          <a:spcPts val="1038"/>
        </a:spcBef>
        <a:buFontTx/>
        <a:buBlip>
          <a:blip r:embed="rId4">
            <a:extLst>
              <a:ext uri="{96DAC541-7B7A-43D3-8B79-37D633B846F1}">
                <asvg:svgBlip xmlns:asvg="http://schemas.microsoft.com/office/drawing/2016/SVG/main" r:embed="rId5"/>
              </a:ext>
            </a:extLst>
          </a:blip>
        </a:buBlip>
        <a:defRPr sz="1938" kern="1200">
          <a:solidFill>
            <a:srgbClr val="5C5C5C"/>
          </a:solidFill>
          <a:latin typeface="Arial" panose="020B0604020202020204" pitchFamily="34" charset="0"/>
          <a:ea typeface="+mn-ea"/>
          <a:cs typeface="Arial" panose="020B0604020202020204" pitchFamily="34" charset="0"/>
        </a:defRPr>
      </a:lvl1pPr>
      <a:lvl2pPr marL="712169" indent="-237390" algn="l" defTabSz="949559" rtl="0" eaLnBrk="1" latinLnBrk="0" hangingPunct="1">
        <a:lnSpc>
          <a:spcPct val="90000"/>
        </a:lnSpc>
        <a:spcBef>
          <a:spcPts val="519"/>
        </a:spcBef>
        <a:buFont typeface="Arial" panose="020B0604020202020204" pitchFamily="34" charset="0"/>
        <a:buChar char="•"/>
        <a:defRPr sz="1938" kern="1200">
          <a:solidFill>
            <a:srgbClr val="5C5C5C"/>
          </a:solidFill>
          <a:latin typeface="Arial" panose="020B0604020202020204" pitchFamily="34" charset="0"/>
          <a:ea typeface="+mn-ea"/>
          <a:cs typeface="Arial" panose="020B0604020202020204" pitchFamily="34" charset="0"/>
        </a:defRPr>
      </a:lvl2pPr>
      <a:lvl3pPr marL="1186948" indent="-237390" algn="l" defTabSz="949559" rtl="0" eaLnBrk="1" latinLnBrk="0" hangingPunct="1">
        <a:lnSpc>
          <a:spcPct val="90000"/>
        </a:lnSpc>
        <a:spcBef>
          <a:spcPts val="519"/>
        </a:spcBef>
        <a:buFont typeface="Arial" panose="020B0604020202020204" pitchFamily="34" charset="0"/>
        <a:buChar char="•"/>
        <a:defRPr sz="1938" kern="1200">
          <a:solidFill>
            <a:srgbClr val="5C5C5C"/>
          </a:solidFill>
          <a:latin typeface="Arial" panose="020B0604020202020204" pitchFamily="34" charset="0"/>
          <a:ea typeface="+mn-ea"/>
          <a:cs typeface="Arial" panose="020B0604020202020204" pitchFamily="34" charset="0"/>
        </a:defRPr>
      </a:lvl3pPr>
      <a:lvl4pPr marL="1661728" indent="-237390" algn="l" defTabSz="949559" rtl="0" eaLnBrk="1" latinLnBrk="0" hangingPunct="1">
        <a:lnSpc>
          <a:spcPct val="90000"/>
        </a:lnSpc>
        <a:spcBef>
          <a:spcPts val="519"/>
        </a:spcBef>
        <a:buFont typeface="Arial" panose="020B0604020202020204" pitchFamily="34" charset="0"/>
        <a:buChar char="•"/>
        <a:defRPr sz="1938" kern="1200">
          <a:solidFill>
            <a:srgbClr val="5C5C5C"/>
          </a:solidFill>
          <a:latin typeface="Arial" panose="020B0604020202020204" pitchFamily="34" charset="0"/>
          <a:ea typeface="+mn-ea"/>
          <a:cs typeface="Arial" panose="020B0604020202020204" pitchFamily="34" charset="0"/>
        </a:defRPr>
      </a:lvl4pPr>
      <a:lvl5pPr marL="2136507" indent="-237390" algn="l" defTabSz="949559" rtl="0" eaLnBrk="1" latinLnBrk="0" hangingPunct="1">
        <a:lnSpc>
          <a:spcPct val="90000"/>
        </a:lnSpc>
        <a:spcBef>
          <a:spcPts val="519"/>
        </a:spcBef>
        <a:buFont typeface="Arial" panose="020B0604020202020204" pitchFamily="34" charset="0"/>
        <a:buChar char="•"/>
        <a:defRPr sz="1938" kern="1200">
          <a:solidFill>
            <a:srgbClr val="5C5C5C"/>
          </a:solidFill>
          <a:latin typeface="Arial" panose="020B0604020202020204" pitchFamily="34" charset="0"/>
          <a:ea typeface="+mn-ea"/>
          <a:cs typeface="Arial" panose="020B0604020202020204" pitchFamily="34" charset="0"/>
        </a:defRPr>
      </a:lvl5pPr>
      <a:lvl6pPr marL="2611286" indent="-237390" algn="l" defTabSz="949559" rtl="0" eaLnBrk="1" latinLnBrk="0" hangingPunct="1">
        <a:lnSpc>
          <a:spcPct val="90000"/>
        </a:lnSpc>
        <a:spcBef>
          <a:spcPts val="519"/>
        </a:spcBef>
        <a:buFont typeface="Arial" panose="020B0604020202020204" pitchFamily="34" charset="0"/>
        <a:buChar char="•"/>
        <a:defRPr sz="1869" kern="1200">
          <a:solidFill>
            <a:schemeClr val="tx1"/>
          </a:solidFill>
          <a:latin typeface="+mn-lt"/>
          <a:ea typeface="+mn-ea"/>
          <a:cs typeface="+mn-cs"/>
        </a:defRPr>
      </a:lvl6pPr>
      <a:lvl7pPr marL="3086066" indent="-237390" algn="l" defTabSz="949559" rtl="0" eaLnBrk="1" latinLnBrk="0" hangingPunct="1">
        <a:lnSpc>
          <a:spcPct val="90000"/>
        </a:lnSpc>
        <a:spcBef>
          <a:spcPts val="519"/>
        </a:spcBef>
        <a:buFont typeface="Arial" panose="020B0604020202020204" pitchFamily="34" charset="0"/>
        <a:buChar char="•"/>
        <a:defRPr sz="1869" kern="1200">
          <a:solidFill>
            <a:schemeClr val="tx1"/>
          </a:solidFill>
          <a:latin typeface="+mn-lt"/>
          <a:ea typeface="+mn-ea"/>
          <a:cs typeface="+mn-cs"/>
        </a:defRPr>
      </a:lvl7pPr>
      <a:lvl8pPr marL="3560845" indent="-237390" algn="l" defTabSz="949559" rtl="0" eaLnBrk="1" latinLnBrk="0" hangingPunct="1">
        <a:lnSpc>
          <a:spcPct val="90000"/>
        </a:lnSpc>
        <a:spcBef>
          <a:spcPts val="519"/>
        </a:spcBef>
        <a:buFont typeface="Arial" panose="020B0604020202020204" pitchFamily="34" charset="0"/>
        <a:buChar char="•"/>
        <a:defRPr sz="1869" kern="1200">
          <a:solidFill>
            <a:schemeClr val="tx1"/>
          </a:solidFill>
          <a:latin typeface="+mn-lt"/>
          <a:ea typeface="+mn-ea"/>
          <a:cs typeface="+mn-cs"/>
        </a:defRPr>
      </a:lvl8pPr>
      <a:lvl9pPr marL="4035624" indent="-237390" algn="l" defTabSz="949559" rtl="0" eaLnBrk="1" latinLnBrk="0" hangingPunct="1">
        <a:lnSpc>
          <a:spcPct val="90000"/>
        </a:lnSpc>
        <a:spcBef>
          <a:spcPts val="519"/>
        </a:spcBef>
        <a:buFont typeface="Arial" panose="020B0604020202020204" pitchFamily="34" charset="0"/>
        <a:buChar char="•"/>
        <a:defRPr sz="1869" kern="1200">
          <a:solidFill>
            <a:schemeClr val="tx1"/>
          </a:solidFill>
          <a:latin typeface="+mn-lt"/>
          <a:ea typeface="+mn-ea"/>
          <a:cs typeface="+mn-cs"/>
        </a:defRPr>
      </a:lvl9pPr>
    </p:bodyStyle>
    <p:otherStyle>
      <a:defPPr>
        <a:defRPr lang="en-US"/>
      </a:defPPr>
      <a:lvl1pPr marL="0" algn="l" defTabSz="949559" rtl="0" eaLnBrk="1" latinLnBrk="0" hangingPunct="1">
        <a:defRPr sz="1869" kern="1200">
          <a:solidFill>
            <a:schemeClr val="tx1"/>
          </a:solidFill>
          <a:latin typeface="+mn-lt"/>
          <a:ea typeface="+mn-ea"/>
          <a:cs typeface="+mn-cs"/>
        </a:defRPr>
      </a:lvl1pPr>
      <a:lvl2pPr marL="474779" algn="l" defTabSz="949559" rtl="0" eaLnBrk="1" latinLnBrk="0" hangingPunct="1">
        <a:defRPr sz="1869" kern="1200">
          <a:solidFill>
            <a:schemeClr val="tx1"/>
          </a:solidFill>
          <a:latin typeface="+mn-lt"/>
          <a:ea typeface="+mn-ea"/>
          <a:cs typeface="+mn-cs"/>
        </a:defRPr>
      </a:lvl2pPr>
      <a:lvl3pPr marL="949559" algn="l" defTabSz="949559" rtl="0" eaLnBrk="1" latinLnBrk="0" hangingPunct="1">
        <a:defRPr sz="1869" kern="1200">
          <a:solidFill>
            <a:schemeClr val="tx1"/>
          </a:solidFill>
          <a:latin typeface="+mn-lt"/>
          <a:ea typeface="+mn-ea"/>
          <a:cs typeface="+mn-cs"/>
        </a:defRPr>
      </a:lvl3pPr>
      <a:lvl4pPr marL="1424338" algn="l" defTabSz="949559" rtl="0" eaLnBrk="1" latinLnBrk="0" hangingPunct="1">
        <a:defRPr sz="1869" kern="1200">
          <a:solidFill>
            <a:schemeClr val="tx1"/>
          </a:solidFill>
          <a:latin typeface="+mn-lt"/>
          <a:ea typeface="+mn-ea"/>
          <a:cs typeface="+mn-cs"/>
        </a:defRPr>
      </a:lvl4pPr>
      <a:lvl5pPr marL="1899117" algn="l" defTabSz="949559" rtl="0" eaLnBrk="1" latinLnBrk="0" hangingPunct="1">
        <a:defRPr sz="1869" kern="1200">
          <a:solidFill>
            <a:schemeClr val="tx1"/>
          </a:solidFill>
          <a:latin typeface="+mn-lt"/>
          <a:ea typeface="+mn-ea"/>
          <a:cs typeface="+mn-cs"/>
        </a:defRPr>
      </a:lvl5pPr>
      <a:lvl6pPr marL="2373897" algn="l" defTabSz="949559" rtl="0" eaLnBrk="1" latinLnBrk="0" hangingPunct="1">
        <a:defRPr sz="1869" kern="1200">
          <a:solidFill>
            <a:schemeClr val="tx1"/>
          </a:solidFill>
          <a:latin typeface="+mn-lt"/>
          <a:ea typeface="+mn-ea"/>
          <a:cs typeface="+mn-cs"/>
        </a:defRPr>
      </a:lvl6pPr>
      <a:lvl7pPr marL="2848676" algn="l" defTabSz="949559" rtl="0" eaLnBrk="1" latinLnBrk="0" hangingPunct="1">
        <a:defRPr sz="1869" kern="1200">
          <a:solidFill>
            <a:schemeClr val="tx1"/>
          </a:solidFill>
          <a:latin typeface="+mn-lt"/>
          <a:ea typeface="+mn-ea"/>
          <a:cs typeface="+mn-cs"/>
        </a:defRPr>
      </a:lvl7pPr>
      <a:lvl8pPr marL="3323455" algn="l" defTabSz="949559" rtl="0" eaLnBrk="1" latinLnBrk="0" hangingPunct="1">
        <a:defRPr sz="1869" kern="1200">
          <a:solidFill>
            <a:schemeClr val="tx1"/>
          </a:solidFill>
          <a:latin typeface="+mn-lt"/>
          <a:ea typeface="+mn-ea"/>
          <a:cs typeface="+mn-cs"/>
        </a:defRPr>
      </a:lvl8pPr>
      <a:lvl9pPr marL="3798235" algn="l" defTabSz="949559" rtl="0" eaLnBrk="1" latinLnBrk="0" hangingPunct="1">
        <a:defRPr sz="186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91879-EE82-4060-A25F-631017B7C520}" type="datetime1">
              <a:rPr lang="en-GB" smtClean="0"/>
              <a:t>06/10/2023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98BD7-60DC-4454-9E50-C60F13539E1E}" type="slidenum">
              <a:rPr lang="en-GB" smtClean="0"/>
              <a:t>‹#›</a:t>
            </a:fld>
            <a:endParaRPr lang="en-GB"/>
          </a:p>
        </p:txBody>
      </p:sp>
    </p:spTree>
    <p:extLst>
      <p:ext uri="{BB962C8B-B14F-4D97-AF65-F5344CB8AC3E}">
        <p14:creationId xmlns:p14="http://schemas.microsoft.com/office/powerpoint/2010/main" val="30983569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surveymonkey.co.uk/r/Newindu"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workforcedevelopment@walthamforest.gov.uk" TargetMode="External"/><Relationship Id="rId2" Type="http://schemas.openxmlformats.org/officeDocument/2006/relationships/hyperlink" Target="https://lbwf.sharepoint.com/sites/WorkforceDevelopment" TargetMode="Externa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7.svg"/><Relationship Id="rId7" Type="http://schemas.openxmlformats.org/officeDocument/2006/relationships/hyperlink" Target="mailto:safeandtogether@walthamforest.gov.uk" TargetMode="External"/><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hyperlink" Target="https://lbwf.sharepoint.com/:b:/r/sites/BlackHistoryMonth9/Shared%20Documents/General/Families%20Resources/Safe%20and%20Together%20Summary%20+%20Resources%20WF.pdf?csf=1&amp;web=1&amp;e=7Bz7gd" TargetMode="External"/><Relationship Id="rId5" Type="http://schemas.openxmlformats.org/officeDocument/2006/relationships/image" Target="../media/image28.png"/><Relationship Id="rId4" Type="http://schemas.openxmlformats.org/officeDocument/2006/relationships/hyperlink" Target="http://www.skillsforhealth.org.uk/standards/item/216-the-care-certificat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https://lbwf.sharepoint.com/sites/workforcedevelopment/SitePages/Employee-onboarding-team-home.aspx"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skillsforcare.org.uk/Home.aspx" TargetMode="External"/><Relationship Id="rId13" Type="http://schemas.openxmlformats.org/officeDocument/2006/relationships/hyperlink" Target="https://www.socialworkengland.org.uk/" TargetMode="External"/><Relationship Id="rId3" Type="http://schemas.openxmlformats.org/officeDocument/2006/relationships/image" Target="../media/image34.jpeg"/><Relationship Id="rId7" Type="http://schemas.openxmlformats.org/officeDocument/2006/relationships/image" Target="../media/image38.png"/><Relationship Id="rId12" Type="http://schemas.openxmlformats.org/officeDocument/2006/relationships/hyperlink" Target="https://www.cqc.org.uk/" TargetMode="External"/><Relationship Id="rId17" Type="http://schemas.openxmlformats.org/officeDocument/2006/relationships/image" Target="../media/image40.png"/><Relationship Id="rId2" Type="http://schemas.openxmlformats.org/officeDocument/2006/relationships/image" Target="../media/image33.png"/><Relationship Id="rId16" Type="http://schemas.openxmlformats.org/officeDocument/2006/relationships/hyperlink" Target="https://www.hee.nhs.uk/" TargetMode="Externa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hyperlink" Target="https://www.e-lfh.org.uk/" TargetMode="External"/><Relationship Id="rId5" Type="http://schemas.openxmlformats.org/officeDocument/2006/relationships/image" Target="../media/image36.png"/><Relationship Id="rId15" Type="http://schemas.openxmlformats.org/officeDocument/2006/relationships/image" Target="../media/image39.png"/><Relationship Id="rId10" Type="http://schemas.openxmlformats.org/officeDocument/2006/relationships/hyperlink" Target="https://www.scie.org.uk/" TargetMode="External"/><Relationship Id="rId4" Type="http://schemas.openxmlformats.org/officeDocument/2006/relationships/image" Target="../media/image35.png"/><Relationship Id="rId9" Type="http://schemas.openxmlformats.org/officeDocument/2006/relationships/hyperlink" Target="https://www.instituteforapprenticeships.org/" TargetMode="External"/><Relationship Id="rId14" Type="http://schemas.openxmlformats.org/officeDocument/2006/relationships/hyperlink" Target="https://www.researchinpractice.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1.png"/><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keepingwellnel.nhs.uk/" TargetMode="External"/><Relationship Id="rId5" Type="http://schemas.openxmlformats.org/officeDocument/2006/relationships/hyperlink" Target="https://foresthub.walthamforest.gov.uk/health-and-wellbeing/mental-health/employee-assistance-helpline" TargetMode="External"/><Relationship Id="rId4" Type="http://schemas.openxmlformats.org/officeDocument/2006/relationships/hyperlink" Target="https://foresthub.walthamforest.gov.uk/health-and-wellbeing/mental-health/thriv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4.jpeg"/><Relationship Id="rId7" Type="http://schemas.openxmlformats.org/officeDocument/2006/relationships/hyperlink" Target="https://lbwf.sharepoint.com/SitePages/Home.asp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hyperlink" Target="https://live.hornbill.com/walthamforest/internal-lib/login/html/index.html?relayState=https%3A%2F%2Flive.hornbill.com%2Fwalthamforest%2Finternal%2Fhome%2F" TargetMode="External"/><Relationship Id="rId4" Type="http://schemas.openxmlformats.org/officeDocument/2006/relationships/hyperlink" Target="https://walthamforest.clearreview.com/webap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proceduresonline.com/walthamforest/adults/" TargetMode="External"/><Relationship Id="rId2" Type="http://schemas.openxmlformats.org/officeDocument/2006/relationships/hyperlink" Target="https://walthamforestchildcare.proceduresonline.com/" TargetMode="External"/><Relationship Id="rId1" Type="http://schemas.openxmlformats.org/officeDocument/2006/relationships/slideLayout" Target="../slideLayouts/slideLayout3.xml"/><Relationship Id="rId6" Type="http://schemas.openxmlformats.org/officeDocument/2006/relationships/hyperlink" Target="https://lbwf.sharepoint.com/SitePages/Home.aspx" TargetMode="External"/><Relationship Id="rId5" Type="http://schemas.openxmlformats.org/officeDocument/2006/relationships/image" Target="../media/image48.jpe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hyperlink" Target="https://forms.office.com/Pages/ResponsePage.aspx?id=cCGo2FW2sEaHoQQuZYGBP2kgDrkeSIBBkNajNDcJCnpUM0w3T0tEUEpPTlpSUDNQNFJGQlU0MEdOTC4u" TargetMode="External"/><Relationship Id="rId2" Type="http://schemas.openxmlformats.org/officeDocument/2006/relationships/hyperlink" Target="https://teams.microsoft.com/l/team/19%3a54d0c4e17e5145e6b33785ea0cc8e108%40thread.tacv2/conversations?groupId=f68cc97d-5019-47e8-b6c3-bcdfa5e041b4&amp;tenantId=d8a82170-b655-46b0-87a1-042e6581813f" TargetMode="External"/><Relationship Id="rId1" Type="http://schemas.openxmlformats.org/officeDocument/2006/relationships/slideLayout" Target="../slideLayouts/slideLayout3.xml"/><Relationship Id="rId5" Type="http://schemas.openxmlformats.org/officeDocument/2006/relationships/hyperlink" Target="https://teams.microsoft.com/l/team/19%3aDeEZ00hfX1OytBwaphLUSXa64RWtPfelS07yXHYOXMU1%40thread.tacv2/conversations?groupId=8901522a-708c-47ab-956a-7d5fcd41b85f&amp;tenantId=d8a82170-b655-46b0-87a1-042e6581813f" TargetMode="External"/><Relationship Id="rId4" Type="http://schemas.openxmlformats.org/officeDocument/2006/relationships/hyperlink" Target="https://teams.microsoft.com/l/channel/19%3aa1cf368f443a4556a3a74c1297e27689%40thread.tacv2/General?groupId=67042b4d-964e-42c0-bdb7-36e544f66746&amp;tenantId=d8a82170-b655-46b0-87a1-042e6581813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hyperlink" Target="https://teams.microsoft.com/l/channel/19%3a8317922b92a645cd8079573723c33f07%40thread.tacv2/General?groupId=31d514a3-f3cd-466d-9a89-cbb00e6db997&amp;tenantId=d8a82170-b655-46b0-87a1-042e6581813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datasets/populationandhouseholdestimatesenglandandwalescensus2021" TargetMode="External"/><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18" Type="http://schemas.openxmlformats.org/officeDocument/2006/relationships/image" Target="../media/image67.png"/><Relationship Id="rId3" Type="http://schemas.openxmlformats.org/officeDocument/2006/relationships/hyperlink" Target="http://content.tfl.gov.uk/standard-tube-map.pdf" TargetMode="External"/><Relationship Id="rId7" Type="http://schemas.openxmlformats.org/officeDocument/2006/relationships/image" Target="../media/image56.svg"/><Relationship Id="rId12" Type="http://schemas.openxmlformats.org/officeDocument/2006/relationships/image" Target="../media/image61.png"/><Relationship Id="rId17" Type="http://schemas.openxmlformats.org/officeDocument/2006/relationships/image" Target="../media/image66.svg"/><Relationship Id="rId2" Type="http://schemas.openxmlformats.org/officeDocument/2006/relationships/notesSlide" Target="../notesSlides/notesSlide5.xml"/><Relationship Id="rId16" Type="http://schemas.openxmlformats.org/officeDocument/2006/relationships/image" Target="../media/image65.png"/><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hyperlink" Target="http://www.nationalrail.co.uk/posters/WHC.pdf" TargetMode="External"/><Relationship Id="rId15" Type="http://schemas.openxmlformats.org/officeDocument/2006/relationships/image" Target="../media/image64.svg"/><Relationship Id="rId10" Type="http://schemas.openxmlformats.org/officeDocument/2006/relationships/image" Target="../media/image59.png"/><Relationship Id="rId19" Type="http://schemas.openxmlformats.org/officeDocument/2006/relationships/image" Target="../media/image68.jpeg"/><Relationship Id="rId4" Type="http://schemas.openxmlformats.org/officeDocument/2006/relationships/hyperlink" Target="http://content.tfl.gov.uk/london-overground-network-map.pdf" TargetMode="External"/><Relationship Id="rId9" Type="http://schemas.openxmlformats.org/officeDocument/2006/relationships/image" Target="../media/image58.svg"/><Relationship Id="rId1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hyperlink" Target="https://www.surveymonkey.co.uk/r/Newindu" TargetMode="External"/><Relationship Id="rId2" Type="http://schemas.openxmlformats.org/officeDocument/2006/relationships/image" Target="../media/image69.jpeg"/><Relationship Id="rId1" Type="http://schemas.openxmlformats.org/officeDocument/2006/relationships/slideLayout" Target="../slideLayouts/slideLayout3.xml"/><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ADB6C2-7CE9-46C9-ADCA-9AE231C4310A}"/>
              </a:ext>
            </a:extLst>
          </p:cNvPr>
          <p:cNvSpPr/>
          <p:nvPr/>
        </p:nvSpPr>
        <p:spPr>
          <a:xfrm>
            <a:off x="575469" y="558801"/>
            <a:ext cx="8748000" cy="447038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8DAC6B-2A44-4C7F-BFFF-82873F875A56}"/>
              </a:ext>
            </a:extLst>
          </p:cNvPr>
          <p:cNvSpPr>
            <a:spLocks noGrp="1"/>
          </p:cNvSpPr>
          <p:nvPr>
            <p:ph type="ctrTitle"/>
          </p:nvPr>
        </p:nvSpPr>
        <p:spPr>
          <a:xfrm>
            <a:off x="1031519" y="1167954"/>
            <a:ext cx="7835900" cy="3576081"/>
          </a:xfrm>
        </p:spPr>
        <p:txBody>
          <a:bodyPr anchor="ctr">
            <a:noAutofit/>
          </a:bodyPr>
          <a:lstStyle/>
          <a:p>
            <a:pPr>
              <a:spcAft>
                <a:spcPts val="692"/>
              </a:spcAft>
            </a:pPr>
            <a:r>
              <a:rPr lang="en-GB" sz="4800" b="1" dirty="0">
                <a:latin typeface="Arial" panose="020B0604020202020204" pitchFamily="34" charset="0"/>
                <a:ea typeface="Calibri" panose="020F0502020204030204" pitchFamily="34" charset="0"/>
                <a:cs typeface="Arial" panose="020B0604020202020204" pitchFamily="34" charset="0"/>
              </a:rPr>
              <a:t>Induction Handbook</a:t>
            </a:r>
            <a:br>
              <a:rPr lang="en-GB" sz="4800" b="1" dirty="0">
                <a:latin typeface="Arial" panose="020B0604020202020204" pitchFamily="34" charset="0"/>
                <a:ea typeface="Calibri" panose="020F0502020204030204" pitchFamily="34" charset="0"/>
                <a:cs typeface="Arial" panose="020B0604020202020204" pitchFamily="34" charset="0"/>
              </a:rPr>
            </a:br>
            <a:r>
              <a:rPr lang="en-GB" sz="4800" b="1" dirty="0">
                <a:latin typeface="Arial" panose="020B0604020202020204" pitchFamily="34" charset="0"/>
                <a:ea typeface="Calibri" panose="020F0502020204030204" pitchFamily="34" charset="0"/>
                <a:cs typeface="Arial" panose="020B0604020202020204" pitchFamily="34" charset="0"/>
              </a:rPr>
              <a:t> Social Care </a:t>
            </a:r>
            <a:br>
              <a:rPr lang="en-GB" sz="2800" b="1" dirty="0">
                <a:latin typeface="Arial" panose="020B0604020202020204" pitchFamily="34" charset="0"/>
                <a:ea typeface="Calibri" panose="020F0502020204030204" pitchFamily="34" charset="0"/>
                <a:cs typeface="Arial" panose="020B0604020202020204" pitchFamily="34" charset="0"/>
              </a:rPr>
            </a:br>
            <a:br>
              <a:rPr lang="en-GB" sz="2000" b="1" dirty="0">
                <a:solidFill>
                  <a:srgbClr val="40A69A"/>
                </a:solidFill>
                <a:latin typeface="Arial" panose="020B0604020202020204" pitchFamily="34" charset="0"/>
                <a:ea typeface="Calibri" panose="020F0502020204030204" pitchFamily="34" charset="0"/>
                <a:cs typeface="Arial" panose="020B0604020202020204" pitchFamily="34" charset="0"/>
              </a:rPr>
            </a:br>
            <a:r>
              <a:rPr lang="en-GB" sz="4800" b="1" dirty="0">
                <a:solidFill>
                  <a:srgbClr val="40A69A"/>
                </a:solidFill>
                <a:latin typeface="Arial" panose="020B0604020202020204" pitchFamily="34" charset="0"/>
                <a:ea typeface="Calibri" panose="020F0502020204030204" pitchFamily="34" charset="0"/>
                <a:cs typeface="Arial" panose="020B0604020202020204" pitchFamily="34" charset="0"/>
              </a:rPr>
              <a:t>New Employee Guidance</a:t>
            </a:r>
            <a:br>
              <a:rPr lang="en-GB" sz="3600" b="1" dirty="0">
                <a:solidFill>
                  <a:srgbClr val="40A69A"/>
                </a:solidFill>
                <a:latin typeface="Arial" panose="020B0604020202020204" pitchFamily="34" charset="0"/>
                <a:ea typeface="Calibri" panose="020F0502020204030204" pitchFamily="34" charset="0"/>
                <a:cs typeface="Arial" panose="020B0604020202020204" pitchFamily="34" charset="0"/>
              </a:rPr>
            </a:br>
            <a:br>
              <a:rPr lang="en-GB" sz="3600" dirty="0">
                <a:solidFill>
                  <a:srgbClr val="40A69A"/>
                </a:solidFill>
                <a:latin typeface="Arial" panose="020B0604020202020204" pitchFamily="34" charset="0"/>
                <a:ea typeface="Calibri" panose="020F0502020204030204" pitchFamily="34" charset="0"/>
                <a:cs typeface="Arial" panose="020B0604020202020204" pitchFamily="34" charset="0"/>
              </a:rPr>
            </a:br>
            <a:r>
              <a:rPr lang="en-GB" sz="3600" b="1" dirty="0">
                <a:solidFill>
                  <a:srgbClr val="40A69A"/>
                </a:solidFill>
                <a:latin typeface="Arial" panose="020B0604020202020204" pitchFamily="34" charset="0"/>
                <a:ea typeface="Calibri" panose="020F0502020204030204" pitchFamily="34" charset="0"/>
                <a:cs typeface="Arial" panose="020B0604020202020204" pitchFamily="34" charset="0"/>
              </a:rPr>
              <a:t>2023 - 2024</a:t>
            </a:r>
            <a:endParaRPr lang="en-GB" dirty="0">
              <a:solidFill>
                <a:srgbClr val="40A69A"/>
              </a:solidFill>
              <a:latin typeface="Arial" panose="020B0604020202020204" pitchFamily="34" charset="0"/>
              <a:ea typeface="Calibri" panose="020F0502020204030204" pitchFamily="34" charset="0"/>
              <a:cs typeface="Arial" panose="020B0604020202020204" pitchFamily="34" charset="0"/>
            </a:endParaRPr>
          </a:p>
        </p:txBody>
      </p:sp>
      <p:pic>
        <p:nvPicPr>
          <p:cNvPr id="14" name="Picture 13" descr="A close up of a logo&#10;&#10;Description automatically generated">
            <a:extLst>
              <a:ext uri="{FF2B5EF4-FFF2-40B4-BE49-F238E27FC236}">
                <a16:creationId xmlns:a16="http://schemas.microsoft.com/office/drawing/2014/main" id="{03F4594C-69A4-480F-9B18-0B128B0CBB95}"/>
              </a:ext>
            </a:extLst>
          </p:cNvPr>
          <p:cNvPicPr/>
          <p:nvPr/>
        </p:nvPicPr>
        <p:blipFill>
          <a:blip r:embed="rId2">
            <a:extLst>
              <a:ext uri="{28A0092B-C50C-407E-A947-70E740481C1C}">
                <a14:useLocalDpi xmlns:a14="http://schemas.microsoft.com/office/drawing/2010/main" val="0"/>
              </a:ex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c="http://schemas.openxmlformats.org/drawingml/2006/chart" xmlns:a16="http://schemas.microsoft.com/office/drawing/2014/main" xmlns:w="http://schemas.openxmlformats.org/wordprocessingml/2006/main" xmlns:w10="urn:schemas-microsoft-com:office:word" xmlns:v="urn:schemas-microsoft-com:vml" xmlns:o="urn:schemas-microsoft-com:office:office" xmlns:arto="http://schemas.microsoft.com/office/word/2006/arto" xmlns:lc="http://schemas.openxmlformats.org/drawingml/2006/lockedCanvas" id="{06F2DF9B-E041-8247-9A86-ECFB0F43235A}"/>
              </a:ext>
            </a:extLst>
          </a:blip>
          <a:stretch>
            <a:fillRect/>
          </a:stretch>
        </p:blipFill>
        <p:spPr>
          <a:xfrm>
            <a:off x="8483212" y="5979561"/>
            <a:ext cx="1223740" cy="736973"/>
          </a:xfrm>
          <a:prstGeom prst="rect">
            <a:avLst/>
          </a:prstGeom>
        </p:spPr>
      </p:pic>
      <p:cxnSp>
        <p:nvCxnSpPr>
          <p:cNvPr id="17" name="Straight Connector 16">
            <a:extLst>
              <a:ext uri="{FF2B5EF4-FFF2-40B4-BE49-F238E27FC236}">
                <a16:creationId xmlns:a16="http://schemas.microsoft.com/office/drawing/2014/main" id="{6B793D9F-41E5-4ABA-A347-BA1DE08CAE87}"/>
              </a:ext>
            </a:extLst>
          </p:cNvPr>
          <p:cNvCxnSpPr/>
          <p:nvPr/>
        </p:nvCxnSpPr>
        <p:spPr>
          <a:xfrm>
            <a:off x="1189434" y="6165646"/>
            <a:ext cx="7527131" cy="0"/>
          </a:xfrm>
          <a:prstGeom prst="line">
            <a:avLst/>
          </a:prstGeom>
          <a:ln w="85725">
            <a:solidFill>
              <a:srgbClr val="A1DBD4"/>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09ACD9F-37FF-41D2-8D92-2B02ED408A39}"/>
              </a:ext>
            </a:extLst>
          </p:cNvPr>
          <p:cNvGrpSpPr/>
          <p:nvPr/>
        </p:nvGrpSpPr>
        <p:grpSpPr>
          <a:xfrm>
            <a:off x="-19051" y="-13547"/>
            <a:ext cx="9906001" cy="4381500"/>
            <a:chOff x="0" y="0"/>
            <a:chExt cx="9906001" cy="4381500"/>
          </a:xfrm>
        </p:grpSpPr>
        <p:cxnSp>
          <p:nvCxnSpPr>
            <p:cNvPr id="19" name="Straight Connector 18">
              <a:extLst>
                <a:ext uri="{FF2B5EF4-FFF2-40B4-BE49-F238E27FC236}">
                  <a16:creationId xmlns:a16="http://schemas.microsoft.com/office/drawing/2014/main" id="{90D9097D-98C7-4F0E-90B5-6CA385EB05AB}"/>
                </a:ext>
              </a:extLst>
            </p:cNvPr>
            <p:cNvCxnSpPr>
              <a:cxnSpLocks/>
            </p:cNvCxnSpPr>
            <p:nvPr/>
          </p:nvCxnSpPr>
          <p:spPr>
            <a:xfrm>
              <a:off x="287734" y="0"/>
              <a:ext cx="0" cy="4381500"/>
            </a:xfrm>
            <a:prstGeom prst="line">
              <a:avLst/>
            </a:prstGeom>
            <a:ln w="600075">
              <a:solidFill>
                <a:srgbClr val="A1DBD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39A12BA-2A3B-4B7E-9F16-57EA70AC0548}"/>
                </a:ext>
              </a:extLst>
            </p:cNvPr>
            <p:cNvCxnSpPr>
              <a:cxnSpLocks/>
            </p:cNvCxnSpPr>
            <p:nvPr/>
          </p:nvCxnSpPr>
          <p:spPr>
            <a:xfrm>
              <a:off x="9618266" y="0"/>
              <a:ext cx="0" cy="4381500"/>
            </a:xfrm>
            <a:prstGeom prst="line">
              <a:avLst/>
            </a:prstGeom>
            <a:ln w="600075">
              <a:solidFill>
                <a:srgbClr val="A1DBD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04E2F7-5CDD-46F8-80D5-286863825CE2}"/>
                </a:ext>
              </a:extLst>
            </p:cNvPr>
            <p:cNvCxnSpPr>
              <a:cxnSpLocks/>
            </p:cNvCxnSpPr>
            <p:nvPr/>
          </p:nvCxnSpPr>
          <p:spPr>
            <a:xfrm flipH="1">
              <a:off x="0" y="279400"/>
              <a:ext cx="9906001" cy="0"/>
            </a:xfrm>
            <a:prstGeom prst="line">
              <a:avLst/>
            </a:prstGeom>
            <a:ln w="600075">
              <a:solidFill>
                <a:srgbClr val="A1DBD4"/>
              </a:solidFill>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35F0D5A6-F230-4A92-BBB6-AFB843B7A28F}"/>
              </a:ext>
            </a:extLst>
          </p:cNvPr>
          <p:cNvSpPr>
            <a:spLocks noGrp="1"/>
          </p:cNvSpPr>
          <p:nvPr>
            <p:ph type="subTitle" idx="1"/>
          </p:nvPr>
        </p:nvSpPr>
        <p:spPr>
          <a:xfrm>
            <a:off x="1921267" y="5082589"/>
            <a:ext cx="6946152" cy="1373471"/>
          </a:xfrm>
        </p:spPr>
        <p:txBody>
          <a:bodyPr anchor="ctr">
            <a:normAutofit/>
          </a:bodyPr>
          <a:lstStyle/>
          <a:p>
            <a:pPr algn="l"/>
            <a:r>
              <a:rPr lang="en-GB"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PEOPLE AT THE </a:t>
            </a:r>
            <a:r>
              <a:rPr lang="en-GB" b="1" dirty="0">
                <a:solidFill>
                  <a:srgbClr val="7CCCC3"/>
                </a:solidFill>
                <a:latin typeface="Arial" panose="020B0604020202020204" pitchFamily="34" charset="0"/>
                <a:ea typeface="Calibri" panose="020F0502020204030204" pitchFamily="34" charset="0"/>
                <a:cs typeface="Arial" panose="020B0604020202020204" pitchFamily="34" charset="0"/>
              </a:rPr>
              <a:t>HEART</a:t>
            </a:r>
            <a:r>
              <a:rPr lang="en-GB"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OF OUR PLACE </a:t>
            </a:r>
            <a:endParaRPr lang="en-GB" b="1" dirty="0">
              <a:solidFill>
                <a:schemeClr val="bg1">
                  <a:lumMod val="50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2D4817A-0791-452D-8091-57E05B12F25F}"/>
              </a:ext>
            </a:extLst>
          </p:cNvPr>
          <p:cNvSpPr txBox="1"/>
          <p:nvPr/>
        </p:nvSpPr>
        <p:spPr>
          <a:xfrm>
            <a:off x="2397579" y="6456060"/>
            <a:ext cx="5110842" cy="338554"/>
          </a:xfrm>
          <a:prstGeom prst="rect">
            <a:avLst/>
          </a:prstGeom>
          <a:noFill/>
        </p:spPr>
        <p:txBody>
          <a:bodyPr wrap="square">
            <a:spAutoFit/>
          </a:bodyPr>
          <a:lstStyle/>
          <a:p>
            <a:pPr algn="ctr"/>
            <a:r>
              <a:rPr lang="en-GB" sz="1600" b="1"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London Borough of </a:t>
            </a:r>
            <a:r>
              <a:rPr lang="en-GB" sz="1600" b="1" dirty="0">
                <a:solidFill>
                  <a:srgbClr val="7CCCC3"/>
                </a:solidFill>
                <a:effectLst/>
                <a:latin typeface="Arial" panose="020B0604020202020204" pitchFamily="34" charset="0"/>
                <a:ea typeface="Calibri" panose="020F0502020204030204" pitchFamily="34" charset="0"/>
                <a:cs typeface="Arial" panose="020B0604020202020204" pitchFamily="34" charset="0"/>
              </a:rPr>
              <a:t>Waltham Forest</a:t>
            </a:r>
            <a:endParaRPr lang="en-GB" sz="1600" b="1" dirty="0">
              <a:solidFill>
                <a:srgbClr val="7CCCC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65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7EFEC-6FFE-4E87-B21A-ABBED01C6F9D}"/>
              </a:ext>
            </a:extLst>
          </p:cNvPr>
          <p:cNvSpPr>
            <a:spLocks noGrp="1"/>
          </p:cNvSpPr>
          <p:nvPr>
            <p:ph type="title"/>
          </p:nvPr>
        </p:nvSpPr>
        <p:spPr>
          <a:xfrm rot="16200000">
            <a:off x="-2846813" y="2911211"/>
            <a:ext cx="6768000" cy="1008000"/>
          </a:xfrm>
        </p:spPr>
        <p:txBody>
          <a:bodyPr>
            <a:noAutofit/>
          </a:bodyPr>
          <a:lstStyle/>
          <a:p>
            <a:pPr algn="r"/>
            <a:r>
              <a:rPr lang="en-GB" sz="6650" b="1" dirty="0">
                <a:solidFill>
                  <a:srgbClr val="7CCCC3"/>
                </a:solidFill>
                <a:latin typeface="Segoe UI" panose="020B0502040204020203" pitchFamily="34" charset="0"/>
                <a:cs typeface="Segoe UI" panose="020B0502040204020203" pitchFamily="34" charset="0"/>
              </a:rPr>
              <a:t>MONTHS 1 TO 6</a:t>
            </a:r>
          </a:p>
        </p:txBody>
      </p:sp>
      <p:sp>
        <p:nvSpPr>
          <p:cNvPr id="4" name="Slide Number Placeholder 3">
            <a:extLst>
              <a:ext uri="{FF2B5EF4-FFF2-40B4-BE49-F238E27FC236}">
                <a16:creationId xmlns:a16="http://schemas.microsoft.com/office/drawing/2014/main" id="{30CCA3A1-EDF0-4F34-9F27-84976461F41C}"/>
              </a:ext>
            </a:extLst>
          </p:cNvPr>
          <p:cNvSpPr>
            <a:spLocks noGrp="1"/>
          </p:cNvSpPr>
          <p:nvPr>
            <p:ph type="sldNum" sz="quarter" idx="12"/>
          </p:nvPr>
        </p:nvSpPr>
        <p:spPr/>
        <p:txBody>
          <a:bodyPr/>
          <a:lstStyle/>
          <a:p>
            <a:fld id="{68B98BD7-60DC-4454-9E50-C60F13539E1E}" type="slidenum">
              <a:rPr lang="en-GB" smtClean="0"/>
              <a:t>10</a:t>
            </a:fld>
            <a:endParaRPr lang="en-GB"/>
          </a:p>
        </p:txBody>
      </p:sp>
      <p:sp>
        <p:nvSpPr>
          <p:cNvPr id="14" name="TextBox 13">
            <a:extLst>
              <a:ext uri="{FF2B5EF4-FFF2-40B4-BE49-F238E27FC236}">
                <a16:creationId xmlns:a16="http://schemas.microsoft.com/office/drawing/2014/main" id="{72B97186-6C25-41F5-95B1-0F608B180ABB}"/>
              </a:ext>
            </a:extLst>
          </p:cNvPr>
          <p:cNvSpPr txBox="1"/>
          <p:nvPr/>
        </p:nvSpPr>
        <p:spPr>
          <a:xfrm>
            <a:off x="1041188" y="58789"/>
            <a:ext cx="8674100" cy="4520148"/>
          </a:xfrm>
          <a:prstGeom prst="rect">
            <a:avLst/>
          </a:prstGeom>
          <a:noFill/>
        </p:spPr>
        <p:txBody>
          <a:bodyPr wrap="square">
            <a:spAutoFit/>
          </a:bodyPr>
          <a:lstStyle/>
          <a:p>
            <a:pPr>
              <a:lnSpc>
                <a:spcPct val="115000"/>
              </a:lnSpc>
              <a:spcAft>
                <a:spcPts val="1000"/>
              </a:spcAft>
            </a:pPr>
            <a:r>
              <a:rPr lang="en-GB" b="1" dirty="0">
                <a:solidFill>
                  <a:srgbClr val="2E766D"/>
                </a:solidFill>
                <a:latin typeface="Arial" panose="020B0604020202020204" pitchFamily="34" charset="0"/>
                <a:ea typeface="Calibri" panose="020F0502020204030204" pitchFamily="34" charset="0"/>
                <a:cs typeface="Arial" panose="020B0604020202020204" pitchFamily="34" charset="0"/>
              </a:rPr>
              <a:t>By the end of</a:t>
            </a:r>
            <a:r>
              <a:rPr lang="en-GB" b="1" dirty="0">
                <a:solidFill>
                  <a:srgbClr val="2E766D"/>
                </a:solidFill>
                <a:effectLst/>
                <a:latin typeface="Arial" panose="020B0604020202020204" pitchFamily="34" charset="0"/>
                <a:ea typeface="Calibri" panose="020F0502020204030204" pitchFamily="34" charset="0"/>
                <a:cs typeface="Arial" panose="020B0604020202020204" pitchFamily="34" charset="0"/>
              </a:rPr>
              <a:t> your first month, you should have</a:t>
            </a:r>
            <a:r>
              <a:rPr lang="en-GB" b="1" dirty="0">
                <a:solidFill>
                  <a:srgbClr val="2E766D"/>
                </a:solidFill>
                <a:latin typeface="Arial" panose="020B0604020202020204" pitchFamily="34" charset="0"/>
                <a:ea typeface="Calibri" panose="020F0502020204030204" pitchFamily="34" charset="0"/>
                <a:cs typeface="Arial" panose="020B0604020202020204" pitchFamily="34" charset="0"/>
              </a:rPr>
              <a: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lvl="1">
              <a:lnSpc>
                <a:spcPct val="115000"/>
              </a:lnSpc>
              <a:spcAft>
                <a:spcPts val="1200"/>
              </a:spcAft>
              <a:buClr>
                <a:srgbClr val="00B050"/>
              </a:buClr>
              <a:buSzPts val="1800"/>
            </a:pPr>
            <a:r>
              <a:rPr lang="en-GB" sz="1200" dirty="0">
                <a:effectLst/>
                <a:latin typeface="Arial" panose="020B0604020202020204" pitchFamily="34" charset="0"/>
                <a:ea typeface="Calibri" panose="020F0502020204030204" pitchFamily="34" charset="0"/>
                <a:cs typeface="Arial" panose="020B0604020202020204" pitchFamily="34" charset="0"/>
              </a:rPr>
              <a:t>Completed all mandatory training relevant to your role </a:t>
            </a:r>
          </a:p>
          <a:p>
            <a:pPr lvl="1">
              <a:lnSpc>
                <a:spcPct val="115000"/>
              </a:lnSpc>
              <a:spcAft>
                <a:spcPts val="1200"/>
              </a:spcAft>
              <a:buClr>
                <a:srgbClr val="00B050"/>
              </a:buClr>
              <a:buSzPts val="1800"/>
            </a:pPr>
            <a:r>
              <a:rPr lang="en-GB" sz="1200" dirty="0">
                <a:effectLst/>
                <a:latin typeface="Arial" panose="020B0604020202020204" pitchFamily="34" charset="0"/>
                <a:ea typeface="Calibri" panose="020F0502020204030204" pitchFamily="34" charset="0"/>
                <a:cs typeface="Arial" panose="020B0604020202020204" pitchFamily="34" charset="0"/>
              </a:rPr>
              <a:t>Received an invitation from Organisational Development (OD) to attend a Corporate Induction </a:t>
            </a:r>
          </a:p>
          <a:p>
            <a:pPr lvl="1">
              <a:lnSpc>
                <a:spcPct val="115000"/>
              </a:lnSpc>
              <a:spcAft>
                <a:spcPts val="1200"/>
              </a:spcAft>
              <a:buClr>
                <a:srgbClr val="00B050"/>
              </a:buClr>
              <a:buSzPts val="1800"/>
            </a:pPr>
            <a:r>
              <a:rPr lang="en-GB" sz="1200" dirty="0">
                <a:latin typeface="Arial" panose="020B0604020202020204" pitchFamily="34" charset="0"/>
                <a:ea typeface="Calibri" panose="020F0502020204030204" pitchFamily="34" charset="0"/>
                <a:cs typeface="Arial" panose="020B0604020202020204" pitchFamily="34" charset="0"/>
              </a:rPr>
              <a:t>Attended your first supervision or ‘check in’ session to discuss how you are settling into your role and </a:t>
            </a:r>
            <a:r>
              <a:rPr lang="en-GB" sz="1200" dirty="0">
                <a:effectLst/>
                <a:latin typeface="Arial" panose="020B0604020202020204" pitchFamily="34" charset="0"/>
                <a:ea typeface="Calibri" panose="020F0502020204030204" pitchFamily="34" charset="0"/>
                <a:cs typeface="Arial" panose="020B0604020202020204" pitchFamily="34" charset="0"/>
              </a:rPr>
              <a:t>to provide and receive feedback with your manager. </a:t>
            </a:r>
            <a:r>
              <a:rPr lang="en-GB" sz="1200" dirty="0">
                <a:latin typeface="Arial" panose="020B0604020202020204" pitchFamily="34" charset="0"/>
                <a:ea typeface="Calibri" panose="020F0502020204030204" pitchFamily="34" charset="0"/>
                <a:cs typeface="Arial" panose="020B0604020202020204" pitchFamily="34" charset="0"/>
              </a:rPr>
              <a:t>New starters with supervisory responsibility should have supervision planned with their direct reports at this stage to understand their objectives so they can support them in the best way possible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lvl="1">
              <a:lnSpc>
                <a:spcPct val="115000"/>
              </a:lnSpc>
              <a:spcAft>
                <a:spcPts val="1200"/>
              </a:spcAft>
              <a:buClr>
                <a:srgbClr val="00B050"/>
              </a:buClr>
              <a:buSzPts val="1800"/>
            </a:pPr>
            <a:r>
              <a:rPr lang="en-GB" sz="1200" dirty="0">
                <a:effectLst/>
                <a:latin typeface="Arial" panose="020B0604020202020204" pitchFamily="34" charset="0"/>
                <a:ea typeface="Calibri" panose="020F0502020204030204" pitchFamily="34" charset="0"/>
                <a:cs typeface="Arial" panose="020B0604020202020204" pitchFamily="34" charset="0"/>
              </a:rPr>
              <a:t>Established your personal and performance objectives. Please ensure you discuss these regularly with your manager and </a:t>
            </a:r>
            <a:r>
              <a:rPr lang="en-GB" sz="1200" dirty="0">
                <a:latin typeface="Arial" panose="020B0604020202020204" pitchFamily="34" charset="0"/>
                <a:ea typeface="Calibri" panose="020F0502020204030204" pitchFamily="34" charset="0"/>
                <a:cs typeface="Arial" panose="020B0604020202020204" pitchFamily="34" charset="0"/>
              </a:rPr>
              <a:t>keep them up to date with progress as they form part of your annual performance review.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lvl="1">
              <a:lnSpc>
                <a:spcPct val="115000"/>
              </a:lnSpc>
              <a:spcAft>
                <a:spcPts val="1200"/>
              </a:spcAft>
              <a:buClr>
                <a:srgbClr val="00B050"/>
              </a:buClr>
              <a:buSzPts val="1800"/>
            </a:pPr>
            <a:r>
              <a:rPr lang="en-GB" sz="1200" kern="0" dirty="0">
                <a:effectLst/>
                <a:latin typeface="Arial" panose="020B0604020202020204" pitchFamily="34" charset="0"/>
                <a:cs typeface="Arial" panose="020B0604020202020204" pitchFamily="34" charset="0"/>
              </a:rPr>
              <a:t>Met with a key number of colleagues relevant to your role and service area and have all the key meetings and events in your Outlook Calendar or diary </a:t>
            </a:r>
          </a:p>
          <a:p>
            <a:pPr>
              <a:lnSpc>
                <a:spcPct val="115000"/>
              </a:lnSpc>
              <a:spcAft>
                <a:spcPts val="1000"/>
              </a:spcAft>
            </a:pPr>
            <a:r>
              <a:rPr lang="en-GB" sz="1200" dirty="0">
                <a:solidFill>
                  <a:srgbClr val="231F20"/>
                </a:solidFill>
                <a:latin typeface="Arial" panose="020B0604020202020204" pitchFamily="34" charset="0"/>
                <a:ea typeface="Calibri" panose="020F0502020204030204" pitchFamily="34" charset="0"/>
                <a:cs typeface="Arial" panose="020B0604020202020204" pitchFamily="34" charset="0"/>
              </a:rPr>
              <a:t>	Read all the relevant </a:t>
            </a:r>
            <a:r>
              <a:rPr lang="en-GB" sz="1200" dirty="0">
                <a:latin typeface="Arial" panose="020B0604020202020204" pitchFamily="34" charset="0"/>
                <a:ea typeface="Calibri" panose="020F0502020204030204" pitchFamily="34" charset="0"/>
                <a:cs typeface="Arial" panose="020B0604020202020204" pitchFamily="34" charset="0"/>
              </a:rPr>
              <a:t>policies, procedures and strategies (council-wide and service specific)</a:t>
            </a:r>
            <a:endPar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In your first month, you should be balancing opportunities to build experience of the organisation, the role and your team with your knowledge and skills.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Your manager will check in with you during this period and offer feedback; they may also collect feedback from colleagues, clients and other professionals during your induction journey. </a:t>
            </a:r>
            <a:r>
              <a:rPr lang="en-GB" sz="110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06D8A66-23D8-4C38-AEC4-36173EF77AB4}"/>
              </a:ext>
            </a:extLst>
          </p:cNvPr>
          <p:cNvSpPr txBox="1"/>
          <p:nvPr/>
        </p:nvSpPr>
        <p:spPr>
          <a:xfrm>
            <a:off x="1041188" y="4530706"/>
            <a:ext cx="8674100" cy="1637308"/>
          </a:xfrm>
          <a:prstGeom prst="rect">
            <a:avLst/>
          </a:prstGeom>
          <a:noFill/>
        </p:spPr>
        <p:txBody>
          <a:bodyPr wrap="square">
            <a:spAutoFit/>
          </a:bodyPr>
          <a:lstStyle/>
          <a:p>
            <a:pPr>
              <a:lnSpc>
                <a:spcPct val="115000"/>
              </a:lnSpc>
              <a:spcAft>
                <a:spcPts val="1000"/>
              </a:spcAft>
            </a:pPr>
            <a:r>
              <a:rPr lang="en-GB" b="1" kern="0" dirty="0">
                <a:solidFill>
                  <a:srgbClr val="2E766D"/>
                </a:solidFill>
                <a:latin typeface="Arial" panose="020B0604020202020204" pitchFamily="34" charset="0"/>
                <a:cs typeface="Arial" panose="020B0604020202020204" pitchFamily="34" charset="0"/>
              </a:rPr>
              <a:t>Months three to six</a:t>
            </a:r>
            <a:endParaRPr lang="en-GB" b="1" kern="0" dirty="0">
              <a:solidFill>
                <a:srgbClr val="2E766D"/>
              </a:solidFill>
              <a:effectLst/>
              <a:latin typeface="Arial" panose="020B0604020202020204" pitchFamily="34" charset="0"/>
              <a:cs typeface="Arial" panose="020B0604020202020204" pitchFamily="34" charset="0"/>
            </a:endParaRPr>
          </a:p>
          <a:p>
            <a:pPr>
              <a:lnSpc>
                <a:spcPct val="115000"/>
              </a:lnSpc>
              <a:spcAft>
                <a:spcPts val="1000"/>
              </a:spcAft>
            </a:pPr>
            <a:r>
              <a:rPr lang="en-GB" sz="1400" dirty="0">
                <a:solidFill>
                  <a:srgbClr val="231F20"/>
                </a:solidFill>
                <a:effectLst/>
                <a:latin typeface="Arial" panose="020B0604020202020204" pitchFamily="34" charset="0"/>
                <a:ea typeface="Calibri" panose="020F0502020204030204" pitchFamily="34" charset="0"/>
                <a:cs typeface="Arial" panose="020B0604020202020204" pitchFamily="34" charset="0"/>
              </a:rPr>
              <a:t>Most, if not all, of your induction process will now be complete. By month 6, you should have successfully completed your full probation period and be aware of the wider CPD opportunities available to you to enable you to excel in your role. </a:t>
            </a:r>
          </a:p>
          <a:p>
            <a:pPr>
              <a:lnSpc>
                <a:spcPct val="115000"/>
              </a:lnSpc>
              <a:spcAft>
                <a:spcPts val="1000"/>
              </a:spcAft>
            </a:pPr>
            <a:r>
              <a:rPr lang="en-GB" sz="1400" dirty="0">
                <a:solidFill>
                  <a:srgbClr val="231F20"/>
                </a:solidFill>
                <a:latin typeface="Arial" panose="020B0604020202020204" pitchFamily="34" charset="0"/>
                <a:ea typeface="Calibri" panose="020F0502020204030204" pitchFamily="34" charset="0"/>
                <a:cs typeface="Arial" panose="020B0604020202020204" pitchFamily="34" charset="0"/>
              </a:rPr>
              <a:t>Please do remember to complete the Induction Feedback survey! Link </a:t>
            </a:r>
            <a:r>
              <a:rPr lang="en-GB" sz="1400" dirty="0">
                <a:solidFill>
                  <a:srgbClr val="231F20"/>
                </a:solidFill>
                <a:latin typeface="Arial" panose="020B0604020202020204" pitchFamily="34" charset="0"/>
                <a:ea typeface="Calibri" panose="020F0502020204030204" pitchFamily="34" charset="0"/>
                <a:cs typeface="Arial" panose="020B0604020202020204" pitchFamily="34" charset="0"/>
                <a:hlinkClick r:id="rId2"/>
              </a:rPr>
              <a:t>here</a:t>
            </a: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98F6F9E-27B9-4C66-9066-A46D4FBAFC89}"/>
              </a:ext>
            </a:extLst>
          </p:cNvPr>
          <p:cNvSpPr>
            <a:spLocks noChangeAspect="1"/>
          </p:cNvSpPr>
          <p:nvPr/>
        </p:nvSpPr>
        <p:spPr>
          <a:xfrm>
            <a:off x="1257697" y="561108"/>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A4A92C6-1C9D-49DC-8B41-BE5DDF246250}"/>
              </a:ext>
            </a:extLst>
          </p:cNvPr>
          <p:cNvSpPr>
            <a:spLocks noChangeAspect="1"/>
          </p:cNvSpPr>
          <p:nvPr/>
        </p:nvSpPr>
        <p:spPr>
          <a:xfrm>
            <a:off x="1257697" y="911825"/>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A730CBC-302D-43BE-A598-B48FBAAC4CD2}"/>
              </a:ext>
            </a:extLst>
          </p:cNvPr>
          <p:cNvSpPr>
            <a:spLocks noChangeAspect="1"/>
          </p:cNvSpPr>
          <p:nvPr/>
        </p:nvSpPr>
        <p:spPr>
          <a:xfrm>
            <a:off x="1257697" y="1314665"/>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EF5D730-F7E9-4E2B-B09E-F35CC3EA0EBC}"/>
              </a:ext>
            </a:extLst>
          </p:cNvPr>
          <p:cNvSpPr>
            <a:spLocks noChangeAspect="1"/>
          </p:cNvSpPr>
          <p:nvPr/>
        </p:nvSpPr>
        <p:spPr>
          <a:xfrm>
            <a:off x="1257697" y="2051092"/>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0926C6D-017C-401A-B7A2-7ED29C2D3671}"/>
              </a:ext>
            </a:extLst>
          </p:cNvPr>
          <p:cNvSpPr>
            <a:spLocks noChangeAspect="1"/>
          </p:cNvSpPr>
          <p:nvPr/>
        </p:nvSpPr>
        <p:spPr>
          <a:xfrm>
            <a:off x="1242938" y="3208794"/>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C66C9D1-E8C8-BC16-EC5A-38E839AC3653}"/>
              </a:ext>
            </a:extLst>
          </p:cNvPr>
          <p:cNvSpPr>
            <a:spLocks noChangeAspect="1"/>
          </p:cNvSpPr>
          <p:nvPr/>
        </p:nvSpPr>
        <p:spPr>
          <a:xfrm>
            <a:off x="1242938" y="2618621"/>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3 steps to designing an effective customer feedback questionnaire —  Viewpoint - Giving your customers a voice">
            <a:extLst>
              <a:ext uri="{FF2B5EF4-FFF2-40B4-BE49-F238E27FC236}">
                <a16:creationId xmlns:a16="http://schemas.microsoft.com/office/drawing/2014/main" id="{6D228B46-98B8-3170-7857-F120A66E9AD0}"/>
              </a:ext>
            </a:extLst>
          </p:cNvPr>
          <p:cNvPicPr>
            <a:picLocks noChangeAspect="1"/>
          </p:cNvPicPr>
          <p:nvPr/>
        </p:nvPicPr>
        <p:blipFill rotWithShape="1">
          <a:blip r:embed="rId3">
            <a:extLst>
              <a:ext uri="{28A0092B-C50C-407E-A947-70E740481C1C}">
                <a14:useLocalDpi xmlns:a14="http://schemas.microsoft.com/office/drawing/2010/main" val="0"/>
              </a:ext>
            </a:extLst>
          </a:blip>
          <a:srcRect l="18281" t="554" r="18014" b="13019"/>
          <a:stretch/>
        </p:blipFill>
        <p:spPr bwMode="auto">
          <a:xfrm>
            <a:off x="7354472" y="5614374"/>
            <a:ext cx="1486852" cy="80681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9049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9218D0-0901-4989-893B-E93E87DBDEFA}"/>
              </a:ext>
            </a:extLst>
          </p:cNvPr>
          <p:cNvSpPr/>
          <p:nvPr/>
        </p:nvSpPr>
        <p:spPr>
          <a:xfrm>
            <a:off x="575469" y="558801"/>
            <a:ext cx="8748000" cy="447038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B93D46F-1AF0-4168-9B28-4F8D90E2BEEE}"/>
              </a:ext>
            </a:extLst>
          </p:cNvPr>
          <p:cNvSpPr>
            <a:spLocks noGrp="1"/>
          </p:cNvSpPr>
          <p:nvPr>
            <p:ph type="title"/>
          </p:nvPr>
        </p:nvSpPr>
        <p:spPr>
          <a:xfrm>
            <a:off x="1346638" y="1339841"/>
            <a:ext cx="7205662" cy="2908300"/>
          </a:xfrm>
          <a:ln>
            <a:solidFill>
              <a:schemeClr val="bg1"/>
            </a:solidFill>
          </a:ln>
        </p:spPr>
        <p:txBody>
          <a:bodyPr vert="horz" lIns="91440" tIns="45720" rIns="91440" bIns="45720" rtlCol="0" anchor="ctr">
            <a:noAutofit/>
          </a:bodyPr>
          <a:lstStyle/>
          <a:p>
            <a:pPr algn="ctr"/>
            <a:r>
              <a:rPr lang="en-GB" sz="6000" b="1" dirty="0">
                <a:solidFill>
                  <a:srgbClr val="3FCDFF"/>
                </a:solidFill>
                <a:latin typeface="Segoe UI" panose="020B0502040204020203" pitchFamily="34" charset="0"/>
                <a:cs typeface="Segoe UI" panose="020B0502040204020203" pitchFamily="34" charset="0"/>
              </a:rPr>
              <a:t>STRUCTURE </a:t>
            </a:r>
            <a:r>
              <a:rPr lang="en-GB" sz="6000" b="1" dirty="0">
                <a:solidFill>
                  <a:srgbClr val="40A69A"/>
                </a:solidFill>
                <a:latin typeface="Segoe UI" panose="020B0502040204020203" pitchFamily="34" charset="0"/>
                <a:cs typeface="Segoe UI" panose="020B0502040204020203" pitchFamily="34" charset="0"/>
              </a:rPr>
              <a:t>CHARTS</a:t>
            </a:r>
          </a:p>
        </p:txBody>
      </p:sp>
      <p:sp>
        <p:nvSpPr>
          <p:cNvPr id="3" name="Slide Number Placeholder 2">
            <a:extLst>
              <a:ext uri="{FF2B5EF4-FFF2-40B4-BE49-F238E27FC236}">
                <a16:creationId xmlns:a16="http://schemas.microsoft.com/office/drawing/2014/main" id="{922C3E67-C4F1-4D6E-BD84-B6B03535566D}"/>
              </a:ext>
            </a:extLst>
          </p:cNvPr>
          <p:cNvSpPr>
            <a:spLocks noGrp="1"/>
          </p:cNvSpPr>
          <p:nvPr>
            <p:ph type="sldNum" sz="quarter" idx="12"/>
          </p:nvPr>
        </p:nvSpPr>
        <p:spPr/>
        <p:txBody>
          <a:bodyPr/>
          <a:lstStyle/>
          <a:p>
            <a:fld id="{68B98BD7-60DC-4454-9E50-C60F13539E1E}" type="slidenum">
              <a:rPr lang="en-GB" smtClean="0"/>
              <a:t>11</a:t>
            </a:fld>
            <a:endParaRPr lang="en-GB"/>
          </a:p>
        </p:txBody>
      </p:sp>
      <p:grpSp>
        <p:nvGrpSpPr>
          <p:cNvPr id="4" name="Group 3">
            <a:extLst>
              <a:ext uri="{FF2B5EF4-FFF2-40B4-BE49-F238E27FC236}">
                <a16:creationId xmlns:a16="http://schemas.microsoft.com/office/drawing/2014/main" id="{316C927F-31BA-45FC-9C8E-0E9B4EB5D7C7}"/>
              </a:ext>
            </a:extLst>
          </p:cNvPr>
          <p:cNvGrpSpPr/>
          <p:nvPr/>
        </p:nvGrpSpPr>
        <p:grpSpPr>
          <a:xfrm>
            <a:off x="0" y="0"/>
            <a:ext cx="9906001" cy="5720444"/>
            <a:chOff x="0" y="0"/>
            <a:chExt cx="9906001" cy="5720444"/>
          </a:xfrm>
        </p:grpSpPr>
        <p:cxnSp>
          <p:nvCxnSpPr>
            <p:cNvPr id="5" name="Straight Connector 4">
              <a:extLst>
                <a:ext uri="{FF2B5EF4-FFF2-40B4-BE49-F238E27FC236}">
                  <a16:creationId xmlns:a16="http://schemas.microsoft.com/office/drawing/2014/main" id="{44673A9E-C6CF-479E-82C5-414825CCEF5E}"/>
                </a:ext>
              </a:extLst>
            </p:cNvPr>
            <p:cNvCxnSpPr/>
            <p:nvPr/>
          </p:nvCxnSpPr>
          <p:spPr>
            <a:xfrm>
              <a:off x="1189434" y="5720444"/>
              <a:ext cx="7527131" cy="0"/>
            </a:xfrm>
            <a:prstGeom prst="line">
              <a:avLst/>
            </a:prstGeom>
            <a:ln w="857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F71B389-F81A-4209-A1F3-EE61DA8B387C}"/>
                </a:ext>
              </a:extLst>
            </p:cNvPr>
            <p:cNvCxnSpPr>
              <a:cxnSpLocks/>
            </p:cNvCxnSpPr>
            <p:nvPr/>
          </p:nvCxnSpPr>
          <p:spPr>
            <a:xfrm>
              <a:off x="287734" y="0"/>
              <a:ext cx="0" cy="4381500"/>
            </a:xfrm>
            <a:prstGeom prst="line">
              <a:avLst/>
            </a:prstGeom>
            <a:ln w="6000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13A0E3-0084-467C-B5E6-0FB028F27747}"/>
                </a:ext>
              </a:extLst>
            </p:cNvPr>
            <p:cNvCxnSpPr>
              <a:cxnSpLocks/>
            </p:cNvCxnSpPr>
            <p:nvPr/>
          </p:nvCxnSpPr>
          <p:spPr>
            <a:xfrm>
              <a:off x="9618266" y="0"/>
              <a:ext cx="0" cy="4381500"/>
            </a:xfrm>
            <a:prstGeom prst="line">
              <a:avLst/>
            </a:prstGeom>
            <a:ln w="6000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A062AC-18DF-41F8-A38F-90531382F4A8}"/>
                </a:ext>
              </a:extLst>
            </p:cNvPr>
            <p:cNvCxnSpPr>
              <a:cxnSpLocks/>
            </p:cNvCxnSpPr>
            <p:nvPr/>
          </p:nvCxnSpPr>
          <p:spPr>
            <a:xfrm flipH="1">
              <a:off x="0" y="279400"/>
              <a:ext cx="9906001" cy="0"/>
            </a:xfrm>
            <a:prstGeom prst="line">
              <a:avLst/>
            </a:prstGeom>
            <a:ln w="6000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0826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8DF583-004E-2E24-FBAE-941D5A08E0E1}"/>
              </a:ext>
            </a:extLst>
          </p:cNvPr>
          <p:cNvSpPr>
            <a:spLocks noGrp="1"/>
          </p:cNvSpPr>
          <p:nvPr>
            <p:ph type="sldNum" sz="quarter" idx="12"/>
          </p:nvPr>
        </p:nvSpPr>
        <p:spPr>
          <a:xfrm>
            <a:off x="6996112" y="6356350"/>
            <a:ext cx="2228850" cy="365125"/>
          </a:xfrm>
        </p:spPr>
        <p:txBody>
          <a:bodyPr vert="horz" lIns="91440" tIns="45720" rIns="91440" bIns="45720" rtlCol="0" anchor="ctr">
            <a:normAutofit/>
          </a:bodyPr>
          <a:lstStyle/>
          <a:p>
            <a:pPr defTabSz="914400">
              <a:spcAft>
                <a:spcPts val="600"/>
              </a:spcAft>
            </a:pPr>
            <a:fld id="{68B98BD7-60DC-4454-9E50-C60F13539E1E}" type="slidenum">
              <a:rPr lang="en-US" smtClean="0"/>
              <a:pPr defTabSz="914400">
                <a:spcAft>
                  <a:spcPts val="600"/>
                </a:spcAft>
              </a:pPr>
              <a:t>12</a:t>
            </a:fld>
            <a:endParaRPr lang="en-US"/>
          </a:p>
        </p:txBody>
      </p:sp>
      <p:pic>
        <p:nvPicPr>
          <p:cNvPr id="7" name="Picture 6">
            <a:extLst>
              <a:ext uri="{FF2B5EF4-FFF2-40B4-BE49-F238E27FC236}">
                <a16:creationId xmlns:a16="http://schemas.microsoft.com/office/drawing/2014/main" id="{5A3EBEAD-4C1B-BDBD-84DC-B7EA9C21CBBA}"/>
              </a:ext>
            </a:extLst>
          </p:cNvPr>
          <p:cNvPicPr>
            <a:picLocks noChangeAspect="1"/>
          </p:cNvPicPr>
          <p:nvPr/>
        </p:nvPicPr>
        <p:blipFill rotWithShape="1">
          <a:blip r:embed="rId2"/>
          <a:srcRect l="13810" t="10099" r="11590" b="10532"/>
          <a:stretch/>
        </p:blipFill>
        <p:spPr>
          <a:xfrm>
            <a:off x="33528" y="312719"/>
            <a:ext cx="9838944" cy="5888183"/>
          </a:xfrm>
          <a:prstGeom prst="rect">
            <a:avLst/>
          </a:prstGeom>
        </p:spPr>
      </p:pic>
    </p:spTree>
    <p:extLst>
      <p:ext uri="{BB962C8B-B14F-4D97-AF65-F5344CB8AC3E}">
        <p14:creationId xmlns:p14="http://schemas.microsoft.com/office/powerpoint/2010/main" val="3011354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mputer screen shot of a computer screen&#10;&#10;Description automatically generated with low confidence">
            <a:extLst>
              <a:ext uri="{FF2B5EF4-FFF2-40B4-BE49-F238E27FC236}">
                <a16:creationId xmlns:a16="http://schemas.microsoft.com/office/drawing/2014/main" id="{66C9C71D-8EB3-59BE-CB64-447AE3364F9A}"/>
              </a:ext>
            </a:extLst>
          </p:cNvPr>
          <p:cNvPicPr>
            <a:picLocks noChangeAspect="1"/>
          </p:cNvPicPr>
          <p:nvPr/>
        </p:nvPicPr>
        <p:blipFill rotWithShape="1">
          <a:blip r:embed="rId2"/>
          <a:srcRect l="16236" t="24030" r="29543" b="13411"/>
          <a:stretch/>
        </p:blipFill>
        <p:spPr bwMode="auto">
          <a:xfrm>
            <a:off x="660961" y="136526"/>
            <a:ext cx="8584076" cy="6078008"/>
          </a:xfrm>
          <a:prstGeom prst="rect">
            <a:avLst/>
          </a:prstGeom>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C36B7BAD-BDE5-C83B-E9B4-4F24D3346EBA}"/>
              </a:ext>
            </a:extLst>
          </p:cNvPr>
          <p:cNvSpPr>
            <a:spLocks noGrp="1"/>
          </p:cNvSpPr>
          <p:nvPr>
            <p:ph type="sldNum" sz="quarter" idx="12"/>
          </p:nvPr>
        </p:nvSpPr>
        <p:spPr>
          <a:xfrm>
            <a:off x="6996112" y="6356350"/>
            <a:ext cx="2228850" cy="365125"/>
          </a:xfrm>
        </p:spPr>
        <p:txBody>
          <a:bodyPr vert="horz" lIns="91440" tIns="45720" rIns="91440" bIns="45720" rtlCol="0" anchor="ctr">
            <a:normAutofit/>
          </a:bodyPr>
          <a:lstStyle/>
          <a:p>
            <a:pPr defTabSz="914400">
              <a:spcAft>
                <a:spcPts val="600"/>
              </a:spcAft>
            </a:pPr>
            <a:fld id="{68B98BD7-60DC-4454-9E50-C60F13539E1E}" type="slidenum">
              <a:rPr lang="en-US" smtClean="0"/>
              <a:pPr defTabSz="914400">
                <a:spcAft>
                  <a:spcPts val="600"/>
                </a:spcAft>
              </a:pPr>
              <a:t>13</a:t>
            </a:fld>
            <a:endParaRPr lang="en-US"/>
          </a:p>
        </p:txBody>
      </p:sp>
    </p:spTree>
    <p:extLst>
      <p:ext uri="{BB962C8B-B14F-4D97-AF65-F5344CB8AC3E}">
        <p14:creationId xmlns:p14="http://schemas.microsoft.com/office/powerpoint/2010/main" val="398988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FD49-B218-4BC4-9825-76EEDD7C0000}"/>
              </a:ext>
            </a:extLst>
          </p:cNvPr>
          <p:cNvSpPr>
            <a:spLocks noGrp="1"/>
          </p:cNvSpPr>
          <p:nvPr>
            <p:ph type="title"/>
          </p:nvPr>
        </p:nvSpPr>
        <p:spPr>
          <a:xfrm rot="16200000">
            <a:off x="-2738963" y="4157397"/>
            <a:ext cx="6840000" cy="1325563"/>
          </a:xfrm>
        </p:spPr>
        <p:txBody>
          <a:bodyPr anchor="t">
            <a:noAutofit/>
          </a:bodyPr>
          <a:lstStyle/>
          <a:p>
            <a:pPr algn="r"/>
            <a:r>
              <a:rPr lang="en-GB" sz="5400" b="1" dirty="0">
                <a:solidFill>
                  <a:schemeClr val="accent4">
                    <a:lumMod val="60000"/>
                    <a:lumOff val="40000"/>
                  </a:schemeClr>
                </a:solidFill>
                <a:latin typeface="Segoe UI" panose="020B0502040204020203" pitchFamily="34" charset="0"/>
                <a:cs typeface="Segoe UI" panose="020B0502040204020203" pitchFamily="34" charset="0"/>
              </a:rPr>
              <a:t>OUR </a:t>
            </a:r>
            <a:r>
              <a:rPr lang="en-GB" sz="5400" b="1" dirty="0">
                <a:solidFill>
                  <a:srgbClr val="7030A0"/>
                </a:solidFill>
                <a:latin typeface="Segoe UI" panose="020B0502040204020203" pitchFamily="34" charset="0"/>
                <a:cs typeface="Segoe UI" panose="020B0502040204020203" pitchFamily="34" charset="0"/>
              </a:rPr>
              <a:t>VISION</a:t>
            </a:r>
          </a:p>
        </p:txBody>
      </p:sp>
      <p:sp>
        <p:nvSpPr>
          <p:cNvPr id="3" name="Slide Number Placeholder 2">
            <a:extLst>
              <a:ext uri="{FF2B5EF4-FFF2-40B4-BE49-F238E27FC236}">
                <a16:creationId xmlns:a16="http://schemas.microsoft.com/office/drawing/2014/main" id="{47C1C977-F50C-4ECC-A921-0937362C7372}"/>
              </a:ext>
            </a:extLst>
          </p:cNvPr>
          <p:cNvSpPr>
            <a:spLocks noGrp="1"/>
          </p:cNvSpPr>
          <p:nvPr>
            <p:ph type="sldNum" sz="quarter" idx="12"/>
          </p:nvPr>
        </p:nvSpPr>
        <p:spPr/>
        <p:txBody>
          <a:bodyPr/>
          <a:lstStyle/>
          <a:p>
            <a:fld id="{68B98BD7-60DC-4454-9E50-C60F13539E1E}" type="slidenum">
              <a:rPr lang="en-GB" smtClean="0"/>
              <a:t>14</a:t>
            </a:fld>
            <a:endParaRPr lang="en-GB"/>
          </a:p>
        </p:txBody>
      </p:sp>
      <p:pic>
        <p:nvPicPr>
          <p:cNvPr id="12" name="Graphic 11" descr="Home1 with solid fill">
            <a:extLst>
              <a:ext uri="{FF2B5EF4-FFF2-40B4-BE49-F238E27FC236}">
                <a16:creationId xmlns:a16="http://schemas.microsoft.com/office/drawing/2014/main" id="{2917B9D4-D5A7-448A-B657-B178B3874A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06772"/>
            <a:ext cx="1202149" cy="1202149"/>
          </a:xfrm>
          <a:prstGeom prst="rect">
            <a:avLst/>
          </a:prstGeom>
        </p:spPr>
      </p:pic>
      <p:pic>
        <p:nvPicPr>
          <p:cNvPr id="4" name="Picture 3">
            <a:extLst>
              <a:ext uri="{FF2B5EF4-FFF2-40B4-BE49-F238E27FC236}">
                <a16:creationId xmlns:a16="http://schemas.microsoft.com/office/drawing/2014/main" id="{E4C4AE60-73B1-74C7-6B5E-6F3821D613F2}"/>
              </a:ext>
            </a:extLst>
          </p:cNvPr>
          <p:cNvPicPr>
            <a:picLocks noChangeAspect="1"/>
          </p:cNvPicPr>
          <p:nvPr/>
        </p:nvPicPr>
        <p:blipFill rotWithShape="1">
          <a:blip r:embed="rId4"/>
          <a:srcRect l="26147" t="40181" r="5051" b="12941"/>
          <a:stretch/>
        </p:blipFill>
        <p:spPr bwMode="auto">
          <a:xfrm>
            <a:off x="955864" y="2853737"/>
            <a:ext cx="8884719" cy="3405188"/>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7023DF4E-5AB3-4A85-6A77-D1642806BC26}"/>
              </a:ext>
            </a:extLst>
          </p:cNvPr>
          <p:cNvSpPr txBox="1"/>
          <p:nvPr/>
        </p:nvSpPr>
        <p:spPr>
          <a:xfrm>
            <a:off x="876300" y="940428"/>
            <a:ext cx="9034463" cy="1569660"/>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Here in Waltham Forest we know the power neighbourhoods have to inspire, care, and create opportunities that change the lives of the unique people that live here. 15-Minute Neighbourhoods: Our Corporate Framework sets out a new vision for residents, councillors and staff that proudly celebrates our amazing local neighbourhoods and the communities they are home to. The aim is to ensure residents can easily reach most, if not all, of the facilities, experiences and activities they need on a daily basis, within a short walk, wheel, or cycle from home.</a:t>
            </a:r>
          </a:p>
        </p:txBody>
      </p:sp>
      <p:sp>
        <p:nvSpPr>
          <p:cNvPr id="8" name="TextBox 7">
            <a:extLst>
              <a:ext uri="{FF2B5EF4-FFF2-40B4-BE49-F238E27FC236}">
                <a16:creationId xmlns:a16="http://schemas.microsoft.com/office/drawing/2014/main" id="{2E7B0621-FD8E-5372-E165-2AC8254C19C3}"/>
              </a:ext>
            </a:extLst>
          </p:cNvPr>
          <p:cNvSpPr txBox="1"/>
          <p:nvPr/>
        </p:nvSpPr>
        <p:spPr>
          <a:xfrm>
            <a:off x="1237470" y="338773"/>
            <a:ext cx="8396449" cy="461665"/>
          </a:xfrm>
          <a:prstGeom prst="rect">
            <a:avLst/>
          </a:prstGeom>
          <a:noFill/>
        </p:spPr>
        <p:txBody>
          <a:bodyPr wrap="square">
            <a:spAutoFit/>
          </a:bodyPr>
          <a:lstStyle/>
          <a:p>
            <a:r>
              <a:rPr lang="en-GB" sz="2400" b="1" dirty="0">
                <a:solidFill>
                  <a:srgbClr val="7030A0"/>
                </a:solidFill>
              </a:rPr>
              <a:t>15-MINUTE NEIGHBOURHOODS: OUR CORPORATE FRAMEWORK</a:t>
            </a:r>
          </a:p>
        </p:txBody>
      </p:sp>
    </p:spTree>
    <p:extLst>
      <p:ext uri="{BB962C8B-B14F-4D97-AF65-F5344CB8AC3E}">
        <p14:creationId xmlns:p14="http://schemas.microsoft.com/office/powerpoint/2010/main" val="1107033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9218D0-0901-4989-893B-E93E87DBDEFA}"/>
              </a:ext>
            </a:extLst>
          </p:cNvPr>
          <p:cNvSpPr/>
          <p:nvPr/>
        </p:nvSpPr>
        <p:spPr>
          <a:xfrm>
            <a:off x="575469" y="558801"/>
            <a:ext cx="8748000" cy="447038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B93D46F-1AF0-4168-9B28-4F8D90E2BEEE}"/>
              </a:ext>
            </a:extLst>
          </p:cNvPr>
          <p:cNvSpPr>
            <a:spLocks noGrp="1"/>
          </p:cNvSpPr>
          <p:nvPr>
            <p:ph type="title"/>
          </p:nvPr>
        </p:nvSpPr>
        <p:spPr>
          <a:xfrm>
            <a:off x="1346638" y="736600"/>
            <a:ext cx="7205662" cy="2908300"/>
          </a:xfrm>
          <a:ln>
            <a:solidFill>
              <a:schemeClr val="bg1"/>
            </a:solidFill>
          </a:ln>
        </p:spPr>
        <p:txBody>
          <a:bodyPr vert="horz" lIns="91440" tIns="45720" rIns="91440" bIns="45720" rtlCol="0" anchor="ctr">
            <a:noAutofit/>
          </a:bodyPr>
          <a:lstStyle/>
          <a:p>
            <a:pPr algn="ctr"/>
            <a:br>
              <a:rPr lang="en-GB" sz="6000" b="1" dirty="0">
                <a:solidFill>
                  <a:srgbClr val="00B050"/>
                </a:solidFill>
                <a:latin typeface="Segoe UI" panose="020B0502040204020203" pitchFamily="34" charset="0"/>
                <a:cs typeface="Segoe UI" panose="020B0502040204020203" pitchFamily="34" charset="0"/>
              </a:rPr>
            </a:br>
            <a:r>
              <a:rPr lang="en-GB" sz="6000" b="1" dirty="0">
                <a:solidFill>
                  <a:srgbClr val="00B050"/>
                </a:solidFill>
                <a:latin typeface="Segoe UI" panose="020B0502040204020203" pitchFamily="34" charset="0"/>
                <a:cs typeface="Segoe UI" panose="020B0502040204020203" pitchFamily="34" charset="0"/>
              </a:rPr>
              <a:t>PRACTICE </a:t>
            </a:r>
            <a:r>
              <a:rPr lang="en-GB" sz="6000" b="1" dirty="0">
                <a:solidFill>
                  <a:srgbClr val="3FCDFF"/>
                </a:solidFill>
                <a:latin typeface="Segoe UI" panose="020B0502040204020203" pitchFamily="34" charset="0"/>
                <a:cs typeface="Segoe UI" panose="020B0502040204020203" pitchFamily="34" charset="0"/>
              </a:rPr>
              <a:t>SUPPORT</a:t>
            </a:r>
          </a:p>
        </p:txBody>
      </p:sp>
      <p:sp>
        <p:nvSpPr>
          <p:cNvPr id="3" name="Slide Number Placeholder 2">
            <a:extLst>
              <a:ext uri="{FF2B5EF4-FFF2-40B4-BE49-F238E27FC236}">
                <a16:creationId xmlns:a16="http://schemas.microsoft.com/office/drawing/2014/main" id="{922C3E67-C4F1-4D6E-BD84-B6B03535566D}"/>
              </a:ext>
            </a:extLst>
          </p:cNvPr>
          <p:cNvSpPr>
            <a:spLocks noGrp="1"/>
          </p:cNvSpPr>
          <p:nvPr>
            <p:ph type="sldNum" sz="quarter" idx="12"/>
          </p:nvPr>
        </p:nvSpPr>
        <p:spPr/>
        <p:txBody>
          <a:bodyPr/>
          <a:lstStyle/>
          <a:p>
            <a:fld id="{68B98BD7-60DC-4454-9E50-C60F13539E1E}" type="slidenum">
              <a:rPr lang="en-GB" smtClean="0"/>
              <a:t>15</a:t>
            </a:fld>
            <a:endParaRPr lang="en-GB"/>
          </a:p>
        </p:txBody>
      </p:sp>
      <p:grpSp>
        <p:nvGrpSpPr>
          <p:cNvPr id="4" name="Group 3">
            <a:extLst>
              <a:ext uri="{FF2B5EF4-FFF2-40B4-BE49-F238E27FC236}">
                <a16:creationId xmlns:a16="http://schemas.microsoft.com/office/drawing/2014/main" id="{316C927F-31BA-45FC-9C8E-0E9B4EB5D7C7}"/>
              </a:ext>
            </a:extLst>
          </p:cNvPr>
          <p:cNvGrpSpPr/>
          <p:nvPr/>
        </p:nvGrpSpPr>
        <p:grpSpPr>
          <a:xfrm>
            <a:off x="0" y="0"/>
            <a:ext cx="9906001" cy="5720444"/>
            <a:chOff x="0" y="0"/>
            <a:chExt cx="9906001" cy="5720444"/>
          </a:xfrm>
        </p:grpSpPr>
        <p:cxnSp>
          <p:nvCxnSpPr>
            <p:cNvPr id="5" name="Straight Connector 4">
              <a:extLst>
                <a:ext uri="{FF2B5EF4-FFF2-40B4-BE49-F238E27FC236}">
                  <a16:creationId xmlns:a16="http://schemas.microsoft.com/office/drawing/2014/main" id="{44673A9E-C6CF-479E-82C5-414825CCEF5E}"/>
                </a:ext>
              </a:extLst>
            </p:cNvPr>
            <p:cNvCxnSpPr/>
            <p:nvPr/>
          </p:nvCxnSpPr>
          <p:spPr>
            <a:xfrm>
              <a:off x="1189434" y="5720444"/>
              <a:ext cx="7527131" cy="0"/>
            </a:xfrm>
            <a:prstGeom prst="line">
              <a:avLst/>
            </a:prstGeom>
            <a:ln w="85725">
              <a:solidFill>
                <a:srgbClr val="6BA8DC"/>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F71B389-F81A-4209-A1F3-EE61DA8B387C}"/>
                </a:ext>
              </a:extLst>
            </p:cNvPr>
            <p:cNvCxnSpPr>
              <a:cxnSpLocks/>
            </p:cNvCxnSpPr>
            <p:nvPr/>
          </p:nvCxnSpPr>
          <p:spPr>
            <a:xfrm>
              <a:off x="287734" y="0"/>
              <a:ext cx="0" cy="4381500"/>
            </a:xfrm>
            <a:prstGeom prst="line">
              <a:avLst/>
            </a:prstGeom>
            <a:ln w="600075">
              <a:solidFill>
                <a:srgbClr val="6BA8D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13A0E3-0084-467C-B5E6-0FB028F27747}"/>
                </a:ext>
              </a:extLst>
            </p:cNvPr>
            <p:cNvCxnSpPr>
              <a:cxnSpLocks/>
            </p:cNvCxnSpPr>
            <p:nvPr/>
          </p:nvCxnSpPr>
          <p:spPr>
            <a:xfrm>
              <a:off x="9618266" y="0"/>
              <a:ext cx="0" cy="4381500"/>
            </a:xfrm>
            <a:prstGeom prst="line">
              <a:avLst/>
            </a:prstGeom>
            <a:ln w="600075">
              <a:solidFill>
                <a:srgbClr val="6BA8D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A062AC-18DF-41F8-A38F-90531382F4A8}"/>
                </a:ext>
              </a:extLst>
            </p:cNvPr>
            <p:cNvCxnSpPr>
              <a:cxnSpLocks/>
            </p:cNvCxnSpPr>
            <p:nvPr/>
          </p:nvCxnSpPr>
          <p:spPr>
            <a:xfrm flipH="1">
              <a:off x="0" y="279400"/>
              <a:ext cx="9906001" cy="0"/>
            </a:xfrm>
            <a:prstGeom prst="line">
              <a:avLst/>
            </a:prstGeom>
            <a:ln w="600075">
              <a:solidFill>
                <a:srgbClr val="6BA8D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620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27B519-6822-218A-8AF0-C111457DF91A}"/>
              </a:ext>
            </a:extLst>
          </p:cNvPr>
          <p:cNvSpPr>
            <a:spLocks noGrp="1"/>
          </p:cNvSpPr>
          <p:nvPr>
            <p:ph type="sldNum" sz="quarter" idx="12"/>
          </p:nvPr>
        </p:nvSpPr>
        <p:spPr/>
        <p:txBody>
          <a:bodyPr/>
          <a:lstStyle/>
          <a:p>
            <a:fld id="{68B98BD7-60DC-4454-9E50-C60F13539E1E}" type="slidenum">
              <a:rPr lang="en-GB" smtClean="0"/>
              <a:t>16</a:t>
            </a:fld>
            <a:endParaRPr lang="en-GB"/>
          </a:p>
        </p:txBody>
      </p:sp>
      <p:sp>
        <p:nvSpPr>
          <p:cNvPr id="9" name="Title 1">
            <a:extLst>
              <a:ext uri="{FF2B5EF4-FFF2-40B4-BE49-F238E27FC236}">
                <a16:creationId xmlns:a16="http://schemas.microsoft.com/office/drawing/2014/main" id="{EB8227DB-CEB6-D848-5B9F-69FD836CE69B}"/>
              </a:ext>
            </a:extLst>
          </p:cNvPr>
          <p:cNvSpPr>
            <a:spLocks noGrp="1"/>
          </p:cNvSpPr>
          <p:nvPr>
            <p:ph type="title"/>
          </p:nvPr>
        </p:nvSpPr>
        <p:spPr>
          <a:xfrm rot="16200000">
            <a:off x="-2702963" y="3720836"/>
            <a:ext cx="6768000" cy="1008000"/>
          </a:xfrm>
        </p:spPr>
        <p:txBody>
          <a:bodyPr vert="horz" lIns="91440" tIns="45720" rIns="91440" bIns="45720" rtlCol="0" anchor="t">
            <a:normAutofit fontScale="90000"/>
          </a:bodyPr>
          <a:lstStyle/>
          <a:p>
            <a:pPr algn="r"/>
            <a:r>
              <a:rPr lang="en-GB" sz="6000" b="1" dirty="0">
                <a:solidFill>
                  <a:srgbClr val="6BA8DC"/>
                </a:solidFill>
                <a:latin typeface="Segoe UI" panose="020B0502040204020203" pitchFamily="34" charset="0"/>
                <a:cs typeface="Segoe UI" panose="020B0502040204020203" pitchFamily="34" charset="0"/>
              </a:rPr>
              <a:t>SOCIAL CARE </a:t>
            </a:r>
            <a:r>
              <a:rPr lang="en-GB" sz="6000" b="1" dirty="0">
                <a:solidFill>
                  <a:srgbClr val="00B050"/>
                </a:solidFill>
                <a:latin typeface="Segoe UI" panose="020B0502040204020203" pitchFamily="34" charset="0"/>
                <a:cs typeface="Segoe UI" panose="020B0502040204020203" pitchFamily="34" charset="0"/>
              </a:rPr>
              <a:t>ACADEMY</a:t>
            </a:r>
          </a:p>
        </p:txBody>
      </p:sp>
      <p:sp>
        <p:nvSpPr>
          <p:cNvPr id="2" name="Rectangle 1">
            <a:extLst>
              <a:ext uri="{FF2B5EF4-FFF2-40B4-BE49-F238E27FC236}">
                <a16:creationId xmlns:a16="http://schemas.microsoft.com/office/drawing/2014/main" id="{82FDB5C5-C162-0C17-ADB3-E804BA22D0E2}"/>
              </a:ext>
            </a:extLst>
          </p:cNvPr>
          <p:cNvSpPr>
            <a:spLocks noChangeArrowheads="1"/>
          </p:cNvSpPr>
          <p:nvPr/>
        </p:nvSpPr>
        <p:spPr bwMode="auto">
          <a:xfrm>
            <a:off x="4514850" y="351185"/>
            <a:ext cx="3193333" cy="2039410"/>
          </a:xfrm>
          <a:prstGeom prst="rect">
            <a:avLst/>
          </a:prstGeom>
          <a:noFill/>
          <a:ln w="38100">
            <a:solidFill>
              <a:srgbClr val="3FCD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endParaRPr lang="en-GB"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5" name="Rectangle 4">
            <a:extLst>
              <a:ext uri="{FF2B5EF4-FFF2-40B4-BE49-F238E27FC236}">
                <a16:creationId xmlns:a16="http://schemas.microsoft.com/office/drawing/2014/main" id="{519D88B2-BCD7-EEDD-4B91-CF6E17BB4A2B}"/>
              </a:ext>
            </a:extLst>
          </p:cNvPr>
          <p:cNvSpPr>
            <a:spLocks noChangeArrowheads="1"/>
          </p:cNvSpPr>
          <p:nvPr/>
        </p:nvSpPr>
        <p:spPr bwMode="auto">
          <a:xfrm>
            <a:off x="1760252" y="2505965"/>
            <a:ext cx="3859498" cy="3754874"/>
          </a:xfrm>
          <a:prstGeom prst="rect">
            <a:avLst/>
          </a:prstGeom>
          <a:noFill/>
          <a:ln w="38100">
            <a:solidFill>
              <a:srgbClr val="3FCD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endParaRPr lang="en-GB" sz="1400" dirty="0">
              <a:latin typeface="Arial" panose="020B0604020202020204" pitchFamily="34" charset="0"/>
              <a:ea typeface="Calibri" panose="020F0502020204030204" pitchFamily="34" charset="0"/>
              <a:cs typeface="Arial" panose="020B0604020202020204" pitchFamily="34" charset="0"/>
            </a:endParaRPr>
          </a:p>
          <a:p>
            <a:r>
              <a:rPr lang="en-GB" sz="1600" dirty="0">
                <a:latin typeface="Arial" panose="020B0604020202020204" pitchFamily="34" charset="0"/>
                <a:ea typeface="Calibri" panose="020F0502020204030204" pitchFamily="34" charset="0"/>
                <a:cs typeface="Arial" panose="020B0604020202020204" pitchFamily="34" charset="0"/>
              </a:rPr>
              <a:t>The Social Care Academy is an internal SharePoint site where you can register for training, access online learning resources, watch staff videos and understand about your individual learning style.  </a:t>
            </a:r>
          </a:p>
          <a:p>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GB" sz="1600" dirty="0">
                <a:effectLst/>
                <a:latin typeface="Arial" panose="020B0604020202020204" pitchFamily="34" charset="0"/>
                <a:ea typeface="Calibri" panose="020F0502020204030204" pitchFamily="34" charset="0"/>
                <a:cs typeface="Arial" panose="020B0604020202020204" pitchFamily="34" charset="0"/>
              </a:rPr>
              <a:t>Just scan the QR code above and log in with your council password to access training, videos and resources. </a:t>
            </a:r>
          </a:p>
          <a:p>
            <a:endParaRPr lang="en-GB" sz="1600" dirty="0">
              <a:latin typeface="Arial" panose="020B0604020202020204" pitchFamily="34" charset="0"/>
              <a:ea typeface="Calibri" panose="020F0502020204030204" pitchFamily="34" charset="0"/>
              <a:cs typeface="Arial" panose="020B0604020202020204" pitchFamily="34" charset="0"/>
            </a:endParaRPr>
          </a:p>
          <a:p>
            <a:r>
              <a:rPr lang="en-GB" sz="1600" dirty="0">
                <a:effectLst/>
                <a:latin typeface="Arial" panose="020B0604020202020204" pitchFamily="34" charset="0"/>
                <a:ea typeface="Calibri" panose="020F0502020204030204" pitchFamily="34" charset="0"/>
                <a:cs typeface="Arial" panose="020B0604020202020204" pitchFamily="34" charset="0"/>
              </a:rPr>
              <a:t>You can access the site here:</a:t>
            </a:r>
          </a:p>
          <a:p>
            <a:r>
              <a:rPr lang="en-GB" sz="1600" dirty="0">
                <a:latin typeface="Arial" panose="020B0604020202020204" pitchFamily="34" charset="0"/>
                <a:cs typeface="Arial" panose="020B0604020202020204" pitchFamily="34" charset="0"/>
                <a:hlinkClick r:id="rId2"/>
              </a:rPr>
              <a:t>https://lbwf.sharepoint.com/sites/WorkforceDevelopment</a:t>
            </a:r>
            <a:r>
              <a:rPr lang="en-GB" sz="1600" dirty="0">
                <a:latin typeface="Arial" panose="020B0604020202020204" pitchFamily="34" charset="0"/>
                <a:cs typeface="Arial" panose="020B0604020202020204" pitchFamily="34" charset="0"/>
              </a:rPr>
              <a:t> </a:t>
            </a:r>
          </a:p>
        </p:txBody>
      </p:sp>
      <p:sp>
        <p:nvSpPr>
          <p:cNvPr id="10" name="Rectangle 9">
            <a:extLst>
              <a:ext uri="{FF2B5EF4-FFF2-40B4-BE49-F238E27FC236}">
                <a16:creationId xmlns:a16="http://schemas.microsoft.com/office/drawing/2014/main" id="{2D3A067C-350D-7693-9887-66AA35701DF0}"/>
              </a:ext>
            </a:extLst>
          </p:cNvPr>
          <p:cNvSpPr>
            <a:spLocks noChangeArrowheads="1"/>
          </p:cNvSpPr>
          <p:nvPr/>
        </p:nvSpPr>
        <p:spPr bwMode="auto">
          <a:xfrm>
            <a:off x="5713946" y="4953143"/>
            <a:ext cx="3988476" cy="1384995"/>
          </a:xfrm>
          <a:prstGeom prst="rect">
            <a:avLst/>
          </a:prstGeom>
          <a:noFill/>
          <a:ln w="38100">
            <a:solidFill>
              <a:srgbClr val="3FCD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GB" sz="1400" b="1" dirty="0">
                <a:latin typeface="Arial" panose="020B0604020202020204" pitchFamily="34" charset="0"/>
                <a:ea typeface="Calibri" panose="020F0502020204030204" pitchFamily="34" charset="0"/>
                <a:cs typeface="Arial" panose="020B0604020202020204" pitchFamily="34" charset="0"/>
              </a:rPr>
              <a:t>Get Involved</a:t>
            </a:r>
          </a:p>
          <a:p>
            <a:r>
              <a:rPr lang="en-GB" sz="1400" dirty="0">
                <a:latin typeface="Arial" panose="020B0604020202020204" pitchFamily="34" charset="0"/>
                <a:ea typeface="Calibri" panose="020F0502020204030204" pitchFamily="34" charset="0"/>
                <a:cs typeface="Arial" panose="020B0604020202020204" pitchFamily="34" charset="0"/>
              </a:rPr>
              <a:t>We are always interested in how we can change and develop the learning opportunities we offer. So please contact us if you have any feedback on </a:t>
            </a:r>
            <a:r>
              <a:rPr lang="en-GB" sz="1400" dirty="0">
                <a:latin typeface="Arial" panose="020B0604020202020204" pitchFamily="34" charset="0"/>
                <a:ea typeface="Calibri" panose="020F0502020204030204" pitchFamily="34" charset="0"/>
                <a:cs typeface="Arial" panose="020B0604020202020204" pitchFamily="34" charset="0"/>
                <a:hlinkClick r:id="rId3"/>
              </a:rPr>
              <a:t>workforcedevelopment@walthamforest.gov.uk</a:t>
            </a:r>
            <a:r>
              <a:rPr lang="en-GB" sz="1400" dirty="0">
                <a:latin typeface="Arial" panose="020B0604020202020204" pitchFamily="34" charset="0"/>
                <a:ea typeface="Calibri" panose="020F0502020204030204" pitchFamily="34" charset="0"/>
                <a:cs typeface="Arial" panose="020B0604020202020204" pitchFamily="34" charset="0"/>
              </a:rPr>
              <a:t> </a:t>
            </a:r>
          </a:p>
        </p:txBody>
      </p:sp>
      <p:pic>
        <p:nvPicPr>
          <p:cNvPr id="7" name="Picture 6">
            <a:hlinkClick r:id="rId2"/>
            <a:extLst>
              <a:ext uri="{FF2B5EF4-FFF2-40B4-BE49-F238E27FC236}">
                <a16:creationId xmlns:a16="http://schemas.microsoft.com/office/drawing/2014/main" id="{49686F81-F9A0-A633-0FA2-01F66D3C0A6A}"/>
              </a:ext>
            </a:extLst>
          </p:cNvPr>
          <p:cNvPicPr>
            <a:picLocks noChangeAspect="1"/>
          </p:cNvPicPr>
          <p:nvPr/>
        </p:nvPicPr>
        <p:blipFill rotWithShape="1">
          <a:blip r:embed="rId4"/>
          <a:srcRect r="25006"/>
          <a:stretch/>
        </p:blipFill>
        <p:spPr>
          <a:xfrm>
            <a:off x="5713946" y="2524179"/>
            <a:ext cx="3937179" cy="2364667"/>
          </a:xfrm>
          <a:prstGeom prst="rect">
            <a:avLst/>
          </a:prstGeom>
        </p:spPr>
      </p:pic>
      <p:sp>
        <p:nvSpPr>
          <p:cNvPr id="11" name="TextBox 10">
            <a:extLst>
              <a:ext uri="{FF2B5EF4-FFF2-40B4-BE49-F238E27FC236}">
                <a16:creationId xmlns:a16="http://schemas.microsoft.com/office/drawing/2014/main" id="{1763646E-180D-5545-9009-7592ED7FCD71}"/>
              </a:ext>
            </a:extLst>
          </p:cNvPr>
          <p:cNvSpPr txBox="1"/>
          <p:nvPr/>
        </p:nvSpPr>
        <p:spPr>
          <a:xfrm>
            <a:off x="4429125" y="351185"/>
            <a:ext cx="3279058" cy="1938992"/>
          </a:xfrm>
          <a:prstGeom prst="rect">
            <a:avLst/>
          </a:prstGeom>
          <a:noFill/>
        </p:spPr>
        <p:txBody>
          <a:bodyPr wrap="square">
            <a:spAutoFit/>
          </a:bodyPr>
          <a:lstStyle/>
          <a:p>
            <a:pPr algn="ctr"/>
            <a:r>
              <a:rPr lang="en-GB" sz="2000" b="1" dirty="0">
                <a:latin typeface="Arial" panose="020B0604020202020204" pitchFamily="34" charset="0"/>
                <a:ea typeface="Calibri" panose="020F0502020204030204" pitchFamily="34" charset="0"/>
                <a:cs typeface="Arial" panose="020B0604020202020204" pitchFamily="34" charset="0"/>
              </a:rPr>
              <a:t>2023 saw the launch of the Social Care Academy. The Academy is a </a:t>
            </a:r>
            <a:r>
              <a:rPr lang="en-GB" sz="2000" b="1" dirty="0">
                <a:solidFill>
                  <a:srgbClr val="00B050"/>
                </a:solidFill>
                <a:latin typeface="Arial" panose="020B0604020202020204" pitchFamily="34" charset="0"/>
                <a:ea typeface="Calibri" panose="020F0502020204030204" pitchFamily="34" charset="0"/>
                <a:cs typeface="Arial" panose="020B0604020202020204" pitchFamily="34" charset="0"/>
              </a:rPr>
              <a:t>one stop shop </a:t>
            </a:r>
            <a:r>
              <a:rPr lang="en-GB" sz="2000" b="1" dirty="0">
                <a:latin typeface="Arial" panose="020B0604020202020204" pitchFamily="34" charset="0"/>
                <a:ea typeface="Calibri" panose="020F0502020204030204" pitchFamily="34" charset="0"/>
                <a:cs typeface="Arial" panose="020B0604020202020204" pitchFamily="34" charset="0"/>
              </a:rPr>
              <a:t>for your learning and development needs!</a:t>
            </a:r>
            <a:endParaRPr lang="en-GB" sz="2000" b="1" dirty="0">
              <a:latin typeface="Arial" panose="020B0604020202020204" pitchFamily="34" charset="0"/>
              <a:cs typeface="Arial" panose="020B0604020202020204" pitchFamily="34" charset="0"/>
            </a:endParaRPr>
          </a:p>
        </p:txBody>
      </p:sp>
      <p:pic>
        <p:nvPicPr>
          <p:cNvPr id="12" name="Picture 11">
            <a:hlinkClick r:id="rId2"/>
            <a:extLst>
              <a:ext uri="{FF2B5EF4-FFF2-40B4-BE49-F238E27FC236}">
                <a16:creationId xmlns:a16="http://schemas.microsoft.com/office/drawing/2014/main" id="{93E53017-DA49-0DAA-125E-E77D34A3C92A}"/>
              </a:ext>
            </a:extLst>
          </p:cNvPr>
          <p:cNvPicPr>
            <a:picLocks noChangeAspect="1"/>
          </p:cNvPicPr>
          <p:nvPr/>
        </p:nvPicPr>
        <p:blipFill rotWithShape="1">
          <a:blip r:embed="rId5">
            <a:extLst>
              <a:ext uri="{28A0092B-C50C-407E-A947-70E740481C1C}">
                <a14:useLocalDpi xmlns:a14="http://schemas.microsoft.com/office/drawing/2010/main" val="0"/>
              </a:ext>
            </a:extLst>
          </a:blip>
          <a:srcRect l="30800" t="23833" r="50920" b="38152"/>
          <a:stretch/>
        </p:blipFill>
        <p:spPr bwMode="auto">
          <a:xfrm>
            <a:off x="7680703" y="141298"/>
            <a:ext cx="2021719" cy="2364667"/>
          </a:xfrm>
          <a:prstGeom prst="rect">
            <a:avLst/>
          </a:prstGeom>
          <a:ln>
            <a:noFill/>
          </a:ln>
          <a:effectLst>
            <a:softEdge rad="112500"/>
          </a:effectLst>
          <a:extLst>
            <a:ext uri="{53640926-AAD7-44D8-BBD7-CCE9431645EC}">
              <a14:shadowObscured xmlns:a14="http://schemas.microsoft.com/office/drawing/2010/main"/>
            </a:ext>
          </a:extLst>
        </p:spPr>
      </p:pic>
      <p:pic>
        <p:nvPicPr>
          <p:cNvPr id="1026" name="Picture 2" descr="Is a VR Headset Worth Buying? - The Tech Edvocate">
            <a:extLst>
              <a:ext uri="{FF2B5EF4-FFF2-40B4-BE49-F238E27FC236}">
                <a16:creationId xmlns:a16="http://schemas.microsoft.com/office/drawing/2014/main" id="{69CBA857-4018-F7B4-5940-E0E78A1568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0252" y="351185"/>
            <a:ext cx="2676364" cy="19389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22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5ECCD0-5EE5-4E6F-825D-D18A0E740B57}"/>
              </a:ext>
            </a:extLst>
          </p:cNvPr>
          <p:cNvSpPr/>
          <p:nvPr/>
        </p:nvSpPr>
        <p:spPr>
          <a:xfrm>
            <a:off x="5558075" y="245345"/>
            <a:ext cx="1952625" cy="2923876"/>
          </a:xfrm>
          <a:prstGeom prst="rect">
            <a:avLst/>
          </a:prstGeom>
          <a:solidFill>
            <a:schemeClr val="bg1"/>
          </a:solidFill>
          <a:ln w="38100">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 name="Title 1">
            <a:extLst>
              <a:ext uri="{FF2B5EF4-FFF2-40B4-BE49-F238E27FC236}">
                <a16:creationId xmlns:a16="http://schemas.microsoft.com/office/drawing/2014/main" id="{B98A7F42-4A39-4140-A41F-6FEAFF2DC023}"/>
              </a:ext>
            </a:extLst>
          </p:cNvPr>
          <p:cNvSpPr>
            <a:spLocks noGrp="1"/>
          </p:cNvSpPr>
          <p:nvPr>
            <p:ph type="title"/>
          </p:nvPr>
        </p:nvSpPr>
        <p:spPr>
          <a:xfrm rot="16200000">
            <a:off x="-2601472" y="3418575"/>
            <a:ext cx="6858000" cy="1602000"/>
          </a:xfrm>
        </p:spPr>
        <p:txBody>
          <a:bodyPr anchor="t">
            <a:normAutofit fontScale="90000"/>
          </a:bodyPr>
          <a:lstStyle/>
          <a:p>
            <a:pPr algn="r"/>
            <a:r>
              <a:rPr lang="en-GB" sz="6000" b="1" dirty="0">
                <a:solidFill>
                  <a:srgbClr val="6BA8DC"/>
                </a:solidFill>
                <a:latin typeface="Segoe UI" panose="020B0502040204020203" pitchFamily="34" charset="0"/>
                <a:cs typeface="Segoe UI" panose="020B0502040204020203" pitchFamily="34" charset="0"/>
              </a:rPr>
              <a:t>LEARNING &amp; DEVELOPMENT</a:t>
            </a:r>
          </a:p>
        </p:txBody>
      </p:sp>
      <p:sp>
        <p:nvSpPr>
          <p:cNvPr id="4" name="Slide Number Placeholder 3">
            <a:extLst>
              <a:ext uri="{FF2B5EF4-FFF2-40B4-BE49-F238E27FC236}">
                <a16:creationId xmlns:a16="http://schemas.microsoft.com/office/drawing/2014/main" id="{77C9991D-0C7E-4F26-AEB4-D1B5E9E00CB3}"/>
              </a:ext>
            </a:extLst>
          </p:cNvPr>
          <p:cNvSpPr>
            <a:spLocks noGrp="1"/>
          </p:cNvSpPr>
          <p:nvPr>
            <p:ph type="sldNum" sz="quarter" idx="12"/>
          </p:nvPr>
        </p:nvSpPr>
        <p:spPr>
          <a:xfrm>
            <a:off x="7601989" y="6356352"/>
            <a:ext cx="2228850" cy="365125"/>
          </a:xfrm>
        </p:spPr>
        <p:txBody>
          <a:bodyPr/>
          <a:lstStyle/>
          <a:p>
            <a:fld id="{68B98BD7-60DC-4454-9E50-C60F13539E1E}" type="slidenum">
              <a:rPr lang="en-GB" smtClean="0">
                <a:latin typeface="Segoe UI" panose="020B0502040204020203" pitchFamily="34" charset="0"/>
                <a:cs typeface="Segoe UI" panose="020B0502040204020203" pitchFamily="34" charset="0"/>
              </a:rPr>
              <a:t>17</a:t>
            </a:fld>
            <a:endParaRPr lang="en-GB">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20E0D40D-45FF-4BA1-BAAF-35D69D7D9E10}"/>
              </a:ext>
            </a:extLst>
          </p:cNvPr>
          <p:cNvSpPr>
            <a:spLocks noChangeArrowheads="1"/>
          </p:cNvSpPr>
          <p:nvPr/>
        </p:nvSpPr>
        <p:spPr bwMode="auto">
          <a:xfrm>
            <a:off x="1770617" y="245344"/>
            <a:ext cx="3731678" cy="2923877"/>
          </a:xfrm>
          <a:prstGeom prst="rect">
            <a:avLst/>
          </a:prstGeom>
          <a:noFill/>
          <a:ln w="38100">
            <a:solidFill>
              <a:srgbClr val="3FCD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6BA8DC"/>
                </a:solidFill>
                <a:effectLst/>
                <a:latin typeface="Arial" panose="020B0604020202020204" pitchFamily="34" charset="0"/>
                <a:ea typeface="Calibri" panose="020F0502020204030204" pitchFamily="34" charset="0"/>
                <a:cs typeface="Arial" panose="020B0604020202020204" pitchFamily="34" charset="0"/>
              </a:rPr>
              <a:t>Training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To ensure that your learning, development and training opportunities are utilised from the moment you join Waltham Forest, it is essential that you access the e-learning zone where you will be able to complete courses relevant to your service, role and level of experience.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1"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Please note that some e-learning courses are mandatory, such as GDPR and Cyber Security training and should be completed within the new employees first few weeks.</a:t>
            </a:r>
            <a:endParaRPr kumimoji="0" lang="en-GB" altLang="en-US" sz="2000" i="1" u="none" strike="noStrike" cap="none" normalizeH="0" baseline="0" dirty="0">
              <a:ln>
                <a:noFill/>
              </a:ln>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3889543-9ECB-4DAC-BBF2-A57FD62FC489}"/>
              </a:ext>
            </a:extLst>
          </p:cNvPr>
          <p:cNvSpPr txBox="1"/>
          <p:nvPr/>
        </p:nvSpPr>
        <p:spPr>
          <a:xfrm>
            <a:off x="5572125" y="342403"/>
            <a:ext cx="1743343" cy="270843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6BA8DC"/>
                </a:solidFill>
                <a:effectLst/>
                <a:latin typeface="Arial" panose="020B0604020202020204" pitchFamily="34" charset="0"/>
                <a:ea typeface="Calibri" panose="020F0502020204030204" pitchFamily="34" charset="0"/>
                <a:cs typeface="Arial" panose="020B0604020202020204" pitchFamily="34" charset="0"/>
              </a:rPr>
              <a:t>Learning</a:t>
            </a:r>
            <a:endParaRPr kumimoji="0" lang="en-US" altLang="en-US" sz="1400" b="1" i="0" u="none" strike="noStrike" cap="none" normalizeH="0" baseline="0" dirty="0">
              <a:ln>
                <a:noFill/>
              </a:ln>
              <a:solidFill>
                <a:srgbClr val="6BA8DC"/>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6BA8DC"/>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Aside from e-learning courses there will be other training that is also mandatory</a:t>
            </a:r>
            <a:r>
              <a:rPr kumimoji="0" lang="en-US" altLang="en-US" sz="14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for example; WRAP training (Workshop to Raise Awareness about Prevent). </a:t>
            </a:r>
            <a:endParaRPr kumimoji="0" lang="en-GB" altLang="en-US" sz="1400" b="0" i="0" u="none" strike="noStrike" cap="none" normalizeH="0" baseline="0" dirty="0">
              <a:ln>
                <a:noFill/>
              </a:ln>
              <a:effectLst/>
              <a:latin typeface="Arial" panose="020B0604020202020204" pitchFamily="34" charset="0"/>
              <a:cs typeface="Arial" panose="020B0604020202020204" pitchFamily="34" charset="0"/>
            </a:endParaRPr>
          </a:p>
        </p:txBody>
      </p:sp>
      <p:pic>
        <p:nvPicPr>
          <p:cNvPr id="7" name="Graphic 6" descr="Lights On with solid fill">
            <a:extLst>
              <a:ext uri="{FF2B5EF4-FFF2-40B4-BE49-F238E27FC236}">
                <a16:creationId xmlns:a16="http://schemas.microsoft.com/office/drawing/2014/main" id="{36C18DD6-02B9-4B5E-BFF0-0C89C21D13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4523" y="400528"/>
            <a:ext cx="360000" cy="360000"/>
          </a:xfrm>
          <a:prstGeom prst="rect">
            <a:avLst/>
          </a:prstGeom>
        </p:spPr>
      </p:pic>
      <p:sp>
        <p:nvSpPr>
          <p:cNvPr id="13" name="Rectangle 12">
            <a:extLst>
              <a:ext uri="{FF2B5EF4-FFF2-40B4-BE49-F238E27FC236}">
                <a16:creationId xmlns:a16="http://schemas.microsoft.com/office/drawing/2014/main" id="{C253D1DA-0955-4629-B7B3-0082113585BE}"/>
              </a:ext>
            </a:extLst>
          </p:cNvPr>
          <p:cNvSpPr>
            <a:spLocks noChangeArrowheads="1"/>
          </p:cNvSpPr>
          <p:nvPr/>
        </p:nvSpPr>
        <p:spPr bwMode="auto">
          <a:xfrm>
            <a:off x="1770617" y="3246069"/>
            <a:ext cx="3944729" cy="3508653"/>
          </a:xfrm>
          <a:prstGeom prst="rect">
            <a:avLst/>
          </a:prstGeom>
          <a:noFill/>
          <a:ln w="38100">
            <a:solidFill>
              <a:srgbClr val="3FCD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GB" sz="1600" b="1" dirty="0">
                <a:solidFill>
                  <a:srgbClr val="6BA8DC"/>
                </a:solidFill>
                <a:effectLst/>
                <a:latin typeface="Arial" panose="020B0604020202020204" pitchFamily="34" charset="0"/>
                <a:cs typeface="Arial" panose="020B0604020202020204" pitchFamily="34" charset="0"/>
              </a:rPr>
              <a:t>The Care Certificate </a:t>
            </a:r>
          </a:p>
          <a:p>
            <a:r>
              <a:rPr lang="en-GB" sz="1400" b="1" dirty="0">
                <a:solidFill>
                  <a:srgbClr val="6BA8DC"/>
                </a:solidFill>
                <a:effectLst/>
                <a:latin typeface="Arial" panose="020B0604020202020204" pitchFamily="34" charset="0"/>
                <a:cs typeface="Arial" panose="020B0604020202020204" pitchFamily="34" charset="0"/>
              </a:rPr>
              <a:t>		</a:t>
            </a:r>
            <a:endParaRPr lang="en-GB" sz="1200" b="1" dirty="0">
              <a:solidFill>
                <a:srgbClr val="6BA8DC"/>
              </a:solidFill>
              <a:effectLst/>
              <a:latin typeface="Arial" panose="020B0604020202020204" pitchFamily="34" charset="0"/>
              <a:cs typeface="Arial" panose="020B0604020202020204" pitchFamily="34" charset="0"/>
            </a:endParaRPr>
          </a:p>
          <a:p>
            <a:r>
              <a:rPr lang="en-GB" sz="1200" dirty="0">
                <a:solidFill>
                  <a:srgbClr val="6BA8DC"/>
                </a:solidFill>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The Care Certificate is </a:t>
            </a:r>
            <a:r>
              <a:rPr lang="en-GB" sz="1200" spc="15" dirty="0">
                <a:effectLst/>
                <a:latin typeface="Arial" panose="020B0604020202020204" pitchFamily="34" charset="0"/>
                <a:ea typeface="Calibri" panose="020F0502020204030204" pitchFamily="34" charset="0"/>
                <a:cs typeface="Arial" panose="020B0604020202020204" pitchFamily="34" charset="0"/>
              </a:rPr>
              <a:t>an identified set of 		standards that health and social care 			workers adhere to in their daily working 		life. </a:t>
            </a:r>
          </a:p>
          <a:p>
            <a:endParaRPr lang="en-GB" sz="1200" spc="15" dirty="0">
              <a:latin typeface="Arial" panose="020B0604020202020204" pitchFamily="34" charset="0"/>
              <a:ea typeface="Calibri" panose="020F0502020204030204" pitchFamily="34" charset="0"/>
              <a:cs typeface="Arial" panose="020B0604020202020204" pitchFamily="34" charset="0"/>
            </a:endParaRPr>
          </a:p>
          <a:p>
            <a:r>
              <a:rPr lang="en-GB" sz="1200" spc="15" dirty="0">
                <a:effectLst/>
                <a:latin typeface="Arial" panose="020B0604020202020204" pitchFamily="34" charset="0"/>
                <a:ea typeface="Calibri" panose="020F0502020204030204" pitchFamily="34" charset="0"/>
                <a:cs typeface="Arial" panose="020B0604020202020204" pitchFamily="34" charset="0"/>
              </a:rPr>
              <a:t>Designed with the non-regulated workforce in mind, the Care Certificate gives everyone the confidence that workers have the same introductory skills, knowledge and behaviours to provide compassionate, safe and high-quality care and support.</a:t>
            </a:r>
          </a:p>
          <a:p>
            <a:endParaRPr lang="en-GB" sz="1200" dirty="0">
              <a:effectLst/>
              <a:latin typeface="Arial" panose="020B060402020202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cs typeface="Arial" panose="020B0604020202020204" pitchFamily="34" charset="0"/>
              </a:rPr>
              <a:t>If you are new to the role of carer, please note that you will be required to complete the Care Certificate. </a:t>
            </a:r>
          </a:p>
          <a:p>
            <a:endParaRPr lang="en-GB" sz="1200" dirty="0">
              <a:effectLst/>
              <a:latin typeface="Arial" panose="020B060402020202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cs typeface="Arial" panose="020B0604020202020204" pitchFamily="34" charset="0"/>
              </a:rPr>
              <a:t>Further information about the Care Certificate can be found </a:t>
            </a:r>
            <a:r>
              <a:rPr lang="en-GB" sz="1200" u="sng" dirty="0">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here</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2" descr="Care Certificate Online Course | eLearning Marketplace">
            <a:extLst>
              <a:ext uri="{FF2B5EF4-FFF2-40B4-BE49-F238E27FC236}">
                <a16:creationId xmlns:a16="http://schemas.microsoft.com/office/drawing/2014/main" id="{9A04E5E2-E706-4DAA-90C3-1136076A36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5294" y="3601429"/>
            <a:ext cx="881186" cy="78959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F8D6ED3B-578B-459A-80D2-1C346ACB9273}"/>
              </a:ext>
            </a:extLst>
          </p:cNvPr>
          <p:cNvSpPr/>
          <p:nvPr/>
        </p:nvSpPr>
        <p:spPr>
          <a:xfrm>
            <a:off x="5715347" y="3243602"/>
            <a:ext cx="4115492" cy="3508653"/>
          </a:xfrm>
          <a:prstGeom prst="rect">
            <a:avLst/>
          </a:prstGeom>
          <a:solidFill>
            <a:schemeClr val="bg1"/>
          </a:solidFill>
          <a:ln w="38100">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rgbClr val="6BA8DC"/>
                </a:solidFill>
                <a:latin typeface="Arial" panose="020B0604020202020204" pitchFamily="34" charset="0"/>
                <a:cs typeface="Arial" panose="020B0604020202020204" pitchFamily="34" charset="0"/>
              </a:rPr>
              <a:t>Safe and Together</a:t>
            </a:r>
          </a:p>
          <a:p>
            <a:endParaRPr lang="en-GB" sz="1400" b="1" dirty="0">
              <a:solidFill>
                <a:srgbClr val="6BA8DC"/>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rPr>
              <a:t>The Safe &amp; Together model has been developed over many years of research and experience to help child and family practitioners become more domestic-abuse informed. </a:t>
            </a:r>
          </a:p>
          <a:p>
            <a:endParaRPr lang="en-GB" sz="1100" dirty="0">
              <a:solidFill>
                <a:schemeClr val="tx1"/>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rPr>
              <a:t>It is designed to support children and family services and their surrounding systems to improve outcomes for families impacted by domestic abuse and improve competency across the workforce. Safe &amp; Together is a child-centred model that provides a framework for partnering with survivors and intervening with perpetrators to improve the safety and wellbeing of children.</a:t>
            </a:r>
          </a:p>
          <a:p>
            <a:endParaRPr lang="en-GB" sz="1100" dirty="0">
              <a:solidFill>
                <a:schemeClr val="tx1"/>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For details of what resources are available click here</a:t>
            </a:r>
            <a:r>
              <a:rPr lang="en-GB" sz="1100" dirty="0">
                <a:solidFill>
                  <a:schemeClr val="tx1"/>
                </a:solidFill>
                <a:latin typeface="Arial" panose="020B0604020202020204" pitchFamily="34" charset="0"/>
                <a:cs typeface="Arial" panose="020B0604020202020204" pitchFamily="34" charset="0"/>
              </a:rPr>
              <a:t> or for training and further information please email the Waltham Forest Safe &amp; Together inbox: </a:t>
            </a:r>
            <a:r>
              <a:rPr lang="en-GB" sz="1100" dirty="0">
                <a:solidFill>
                  <a:schemeClr val="tx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safeandtogether@walthamforest.gov.uk </a:t>
            </a:r>
            <a:endParaRPr lang="en-GB" sz="1100" dirty="0">
              <a:solidFill>
                <a:schemeClr val="tx1"/>
              </a:solidFill>
              <a:latin typeface="Arial" panose="020B0604020202020204" pitchFamily="34" charset="0"/>
              <a:cs typeface="Arial" panose="020B0604020202020204" pitchFamily="34" charset="0"/>
            </a:endParaRPr>
          </a:p>
        </p:txBody>
      </p:sp>
      <p:pic>
        <p:nvPicPr>
          <p:cNvPr id="4100" name="Picture 4" descr="The Benefits of CPD (Continuing Professional Development) in Healthcare |  ID Medical">
            <a:extLst>
              <a:ext uri="{FF2B5EF4-FFF2-40B4-BE49-F238E27FC236}">
                <a16:creationId xmlns:a16="http://schemas.microsoft.com/office/drawing/2014/main" id="{56C66D50-1105-5831-341B-D198D8F234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0700" y="168495"/>
            <a:ext cx="2368773" cy="3077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122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A7F42-4A39-4140-A41F-6FEAFF2DC023}"/>
              </a:ext>
            </a:extLst>
          </p:cNvPr>
          <p:cNvSpPr>
            <a:spLocks noGrp="1"/>
          </p:cNvSpPr>
          <p:nvPr>
            <p:ph type="title"/>
          </p:nvPr>
        </p:nvSpPr>
        <p:spPr>
          <a:xfrm rot="16200000">
            <a:off x="-2747963" y="3023193"/>
            <a:ext cx="6858000" cy="1325563"/>
          </a:xfrm>
        </p:spPr>
        <p:txBody>
          <a:bodyPr anchor="t">
            <a:normAutofit fontScale="90000"/>
          </a:bodyPr>
          <a:lstStyle/>
          <a:p>
            <a:pPr algn="r"/>
            <a:r>
              <a:rPr lang="en-GB" sz="6000" b="1" dirty="0">
                <a:solidFill>
                  <a:srgbClr val="6BA8DC"/>
                </a:solidFill>
                <a:latin typeface="Segoe UI" panose="020B0502040204020203" pitchFamily="34" charset="0"/>
                <a:cs typeface="Segoe UI" panose="020B0502040204020203" pitchFamily="34" charset="0"/>
              </a:rPr>
              <a:t>CPD AND CAREER PROGRESSION</a:t>
            </a:r>
          </a:p>
        </p:txBody>
      </p:sp>
      <p:sp>
        <p:nvSpPr>
          <p:cNvPr id="4" name="Slide Number Placeholder 3">
            <a:extLst>
              <a:ext uri="{FF2B5EF4-FFF2-40B4-BE49-F238E27FC236}">
                <a16:creationId xmlns:a16="http://schemas.microsoft.com/office/drawing/2014/main" id="{77C9991D-0C7E-4F26-AEB4-D1B5E9E00CB3}"/>
              </a:ext>
            </a:extLst>
          </p:cNvPr>
          <p:cNvSpPr>
            <a:spLocks noGrp="1"/>
          </p:cNvSpPr>
          <p:nvPr>
            <p:ph type="sldNum" sz="quarter" idx="12"/>
          </p:nvPr>
        </p:nvSpPr>
        <p:spPr/>
        <p:txBody>
          <a:bodyPr/>
          <a:lstStyle/>
          <a:p>
            <a:fld id="{68B98BD7-60DC-4454-9E50-C60F13539E1E}" type="slidenum">
              <a:rPr lang="en-GB" smtClean="0">
                <a:latin typeface="Segoe UI" panose="020B0502040204020203" pitchFamily="34" charset="0"/>
                <a:cs typeface="Segoe UI" panose="020B0502040204020203" pitchFamily="34" charset="0"/>
              </a:rPr>
              <a:t>18</a:t>
            </a:fld>
            <a:endParaRPr lang="en-GB">
              <a:latin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BF8D3932-1928-4D06-A837-D845B425CC98}"/>
              </a:ext>
            </a:extLst>
          </p:cNvPr>
          <p:cNvSpPr>
            <a:spLocks noChangeArrowheads="1"/>
          </p:cNvSpPr>
          <p:nvPr/>
        </p:nvSpPr>
        <p:spPr bwMode="auto">
          <a:xfrm>
            <a:off x="-2552700" y="55624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Segoe UI" panose="020B0502040204020203"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7E00857E-2043-4BBD-A30C-F13427925A51}"/>
              </a:ext>
            </a:extLst>
          </p:cNvPr>
          <p:cNvGrpSpPr/>
          <p:nvPr/>
        </p:nvGrpSpPr>
        <p:grpSpPr>
          <a:xfrm>
            <a:off x="7773195" y="154665"/>
            <a:ext cx="2019300" cy="6284235"/>
            <a:chOff x="376680" y="4960099"/>
            <a:chExt cx="9088348" cy="6443950"/>
          </a:xfrm>
        </p:grpSpPr>
        <p:sp>
          <p:nvSpPr>
            <p:cNvPr id="10" name="Text Box 2">
              <a:extLst>
                <a:ext uri="{FF2B5EF4-FFF2-40B4-BE49-F238E27FC236}">
                  <a16:creationId xmlns:a16="http://schemas.microsoft.com/office/drawing/2014/main" id="{14A1A69C-A32D-45CA-B2B4-E08DEC805D25}"/>
                </a:ext>
              </a:extLst>
            </p:cNvPr>
            <p:cNvSpPr txBox="1">
              <a:spLocks noChangeArrowheads="1"/>
            </p:cNvSpPr>
            <p:nvPr/>
          </p:nvSpPr>
          <p:spPr bwMode="auto">
            <a:xfrm>
              <a:off x="376680" y="4960099"/>
              <a:ext cx="9088348" cy="6443950"/>
            </a:xfrm>
            <a:prstGeom prst="roundRect">
              <a:avLst/>
            </a:prstGeom>
            <a:solidFill>
              <a:schemeClr val="accent6">
                <a:lumMod val="60000"/>
                <a:lumOff val="40000"/>
              </a:schemeClr>
            </a:solidFill>
            <a:ln w="19050">
              <a:solidFill>
                <a:srgbClr val="3FCDFF"/>
              </a:solidFill>
              <a:prstDash val="lgDash"/>
              <a:miter lim="800000"/>
              <a:headEnd/>
              <a:tailEnd/>
            </a:ln>
          </p:spPr>
          <p:txBody>
            <a:bodyPr rot="0" vert="horz" wrap="square" lIns="91440" tIns="45720" rIns="91440" bIns="45720" anchor="b" anchorCtr="0">
              <a:noAutofit/>
            </a:bodyPr>
            <a:lstStyle/>
            <a:p>
              <a:pPr algn="ctr">
                <a:lnSpc>
                  <a:spcPct val="115000"/>
                </a:lnSpc>
                <a:spcAft>
                  <a:spcPts val="1000"/>
                </a:spcAft>
              </a:pPr>
              <a:r>
                <a:rPr lang="en-GB" sz="1000"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p>
            <a:p>
              <a:pPr algn="ctr">
                <a:lnSpc>
                  <a:spcPct val="115000"/>
                </a:lnSpc>
                <a:spcAft>
                  <a:spcPts val="1000"/>
                </a:spcAft>
              </a:pPr>
              <a:endParaRPr lang="en-GB" sz="1000" b="1"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r>
                <a:rPr lang="en-GB" sz="1000"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p>
            <a:p>
              <a:pPr algn="ctr">
                <a:lnSpc>
                  <a:spcPct val="115000"/>
                </a:lnSpc>
                <a:spcAft>
                  <a:spcPts val="1000"/>
                </a:spcAft>
              </a:pPr>
              <a:endParaRPr lang="en-GB" sz="1000" b="1" u="sng"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00" b="1" u="sng"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50" b="1" u="sng"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50" b="1" u="sng" dirty="0">
                <a:solidFill>
                  <a:srgbClr val="7030A0"/>
                </a:solidFill>
                <a:effectLst/>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50" b="1" u="sng" dirty="0">
                <a:solidFill>
                  <a:srgbClr val="7030A0"/>
                </a:solidFill>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50" b="1" u="sng" dirty="0">
                <a:solidFill>
                  <a:srgbClr val="7030A0"/>
                </a:solidFill>
                <a:effectLst/>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50" b="1" u="sng" dirty="0">
                <a:solidFill>
                  <a:srgbClr val="7030A0"/>
                </a:solidFill>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50" b="1" u="sng" dirty="0">
                <a:solidFill>
                  <a:srgbClr val="7030A0"/>
                </a:solidFill>
                <a:effectLst/>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endParaRPr lang="en-GB" sz="1050" b="1" u="sng" dirty="0">
                <a:solidFill>
                  <a:srgbClr val="7030A0"/>
                </a:solidFill>
                <a:latin typeface="Segoe UI" panose="020B0502040204020203" pitchFamily="34" charset="0"/>
                <a:ea typeface="Calibri" panose="020F0502020204030204" pitchFamily="34" charset="0"/>
                <a:cs typeface="Segoe UI" panose="020B0502040204020203" pitchFamily="34" charset="0"/>
              </a:endParaRPr>
            </a:p>
            <a:p>
              <a:pPr algn="ctr">
                <a:lnSpc>
                  <a:spcPct val="115000"/>
                </a:lnSpc>
                <a:spcAft>
                  <a:spcPts val="1000"/>
                </a:spcAft>
              </a:pPr>
              <a:r>
                <a:rPr lang="en-GB" sz="1050" b="1" u="sng" dirty="0">
                  <a:solidFill>
                    <a:srgbClr val="3084CA"/>
                  </a:solidFill>
                  <a:effectLst/>
                  <a:latin typeface="Arial" panose="020B0604020202020204" pitchFamily="34" charset="0"/>
                  <a:ea typeface="Calibri" panose="020F0502020204030204" pitchFamily="34" charset="0"/>
                  <a:cs typeface="Arial" panose="020B0604020202020204" pitchFamily="34" charset="0"/>
                </a:rPr>
                <a:t>NB</a:t>
              </a:r>
              <a:r>
                <a:rPr lang="en-GB"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050" dirty="0">
                  <a:solidFill>
                    <a:srgbClr val="000000"/>
                  </a:solidFill>
                  <a:effectLst/>
                  <a:latin typeface="Arial" panose="020B0604020202020204" pitchFamily="34" charset="0"/>
                  <a:ea typeface="Calibri" panose="020F0502020204030204" pitchFamily="34" charset="0"/>
                  <a:cs typeface="Arial" panose="020B0604020202020204" pitchFamily="34" charset="0"/>
                </a:rPr>
                <a:t>Remember that</a:t>
              </a:r>
              <a:r>
                <a:rPr lang="en-GB"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050" b="1" dirty="0">
                  <a:solidFill>
                    <a:srgbClr val="3084CA"/>
                  </a:solidFill>
                  <a:effectLst/>
                  <a:latin typeface="Arial" panose="020B0604020202020204" pitchFamily="34" charset="0"/>
                  <a:ea typeface="Calibri" panose="020F0502020204030204" pitchFamily="34" charset="0"/>
                  <a:cs typeface="Arial" panose="020B0604020202020204" pitchFamily="34" charset="0"/>
                </a:rPr>
                <a:t>Training</a:t>
              </a:r>
              <a:r>
                <a:rPr lang="en-GB" sz="1050" dirty="0">
                  <a:solidFill>
                    <a:srgbClr val="202124"/>
                  </a:solidFill>
                  <a:effectLst/>
                  <a:latin typeface="Arial" panose="020B0604020202020204" pitchFamily="34" charset="0"/>
                  <a:ea typeface="Calibri" panose="020F0502020204030204" pitchFamily="34" charset="0"/>
                  <a:cs typeface="Arial" panose="020B0604020202020204" pitchFamily="34" charset="0"/>
                </a:rPr>
                <a:t> is the giving of information and knowledge, through speech, the written word or other methods of demonstration in a manner that instructs the trainee.</a:t>
              </a:r>
              <a:r>
                <a:rPr lang="en-GB" sz="1050" b="1"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1000"/>
                </a:spcAft>
              </a:pPr>
              <a:r>
                <a:rPr lang="en-GB" sz="1050" b="1" dirty="0">
                  <a:solidFill>
                    <a:srgbClr val="3084CA"/>
                  </a:solidFill>
                  <a:effectLst/>
                  <a:latin typeface="Arial" panose="020B0604020202020204" pitchFamily="34" charset="0"/>
                  <a:ea typeface="Calibri" panose="020F0502020204030204" pitchFamily="34" charset="0"/>
                  <a:cs typeface="Arial" panose="020B0604020202020204" pitchFamily="34" charset="0"/>
                </a:rPr>
                <a:t>Learning</a:t>
              </a:r>
              <a:r>
                <a:rPr lang="en-GB" sz="1050" b="1"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en-GB" sz="1050" dirty="0">
                  <a:solidFill>
                    <a:srgbClr val="202124"/>
                  </a:solidFill>
                  <a:effectLst/>
                  <a:latin typeface="Arial" panose="020B0604020202020204" pitchFamily="34" charset="0"/>
                  <a:ea typeface="Calibri" panose="020F0502020204030204" pitchFamily="34" charset="0"/>
                  <a:cs typeface="Arial" panose="020B0604020202020204" pitchFamily="34" charset="0"/>
                </a:rPr>
                <a:t>is the process of absorbing that information in order to increase skills and abilities and make use of it under a variety of contexts.</a:t>
              </a:r>
              <a:endParaRPr lang="en-GB" sz="105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sz="1050" b="1" dirty="0">
                  <a:solidFill>
                    <a:srgbClr val="3084CA"/>
                  </a:solidFill>
                  <a:effectLst/>
                  <a:latin typeface="Arial" panose="020B0604020202020204" pitchFamily="34" charset="0"/>
                  <a:ea typeface="Calibri" panose="020F0502020204030204" pitchFamily="34" charset="0"/>
                  <a:cs typeface="Arial" panose="020B0604020202020204" pitchFamily="34" charset="0"/>
                </a:rPr>
                <a:t>Your Continuing Professional Development is not confined to attending formal training sessions and can also include reading, coaching, mentoring, shadowing, supporting others, cascading information via team meetings and supervision etc</a:t>
              </a:r>
              <a:endParaRPr lang="en-GB" sz="1050" dirty="0">
                <a:solidFill>
                  <a:srgbClr val="3084CA"/>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050" b="1" dirty="0">
                  <a:effectLst/>
                  <a:latin typeface="Segoe UI" panose="020B0502040204020203" pitchFamily="34" charset="0"/>
                  <a:ea typeface="Calibri" panose="020F0502020204030204" pitchFamily="34" charset="0"/>
                  <a:cs typeface="Segoe UI" panose="020B0502040204020203" pitchFamily="34" charset="0"/>
                </a:rPr>
                <a:t> </a:t>
              </a:r>
              <a:endParaRPr lang="en-GB" sz="1050" dirty="0">
                <a:effectLst/>
                <a:latin typeface="Segoe UI" panose="020B0502040204020203" pitchFamily="34" charset="0"/>
                <a:ea typeface="Calibri" panose="020F0502020204030204" pitchFamily="34" charset="0"/>
                <a:cs typeface="Segoe UI" panose="020B0502040204020203" pitchFamily="34" charset="0"/>
              </a:endParaRPr>
            </a:p>
          </p:txBody>
        </p:sp>
        <p:pic>
          <p:nvPicPr>
            <p:cNvPr id="11" name="Graphic 10" descr="Lights On with solid fill">
              <a:extLst>
                <a:ext uri="{FF2B5EF4-FFF2-40B4-BE49-F238E27FC236}">
                  <a16:creationId xmlns:a16="http://schemas.microsoft.com/office/drawing/2014/main" id="{7827B522-4CDE-442D-B47F-1D4F7D6BA818}"/>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82887" y="5065008"/>
              <a:ext cx="4075930" cy="820641"/>
            </a:xfrm>
            <a:prstGeom prst="rect">
              <a:avLst/>
            </a:prstGeom>
          </p:spPr>
        </p:pic>
      </p:grpSp>
      <p:sp>
        <p:nvSpPr>
          <p:cNvPr id="13" name="Rectangle 12">
            <a:extLst>
              <a:ext uri="{FF2B5EF4-FFF2-40B4-BE49-F238E27FC236}">
                <a16:creationId xmlns:a16="http://schemas.microsoft.com/office/drawing/2014/main" id="{A6456DD1-BE43-4AD4-B0F5-28EEBF2F2470}"/>
              </a:ext>
            </a:extLst>
          </p:cNvPr>
          <p:cNvSpPr>
            <a:spLocks noChangeArrowheads="1"/>
          </p:cNvSpPr>
          <p:nvPr/>
        </p:nvSpPr>
        <p:spPr bwMode="auto">
          <a:xfrm>
            <a:off x="1645611" y="421365"/>
            <a:ext cx="5965824" cy="2354491"/>
          </a:xfrm>
          <a:prstGeom prst="rect">
            <a:avLst/>
          </a:prstGeom>
          <a:noFill/>
          <a:ln w="38100">
            <a:solidFill>
              <a:srgbClr val="3FCD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6BA8DC"/>
              </a:solidFill>
              <a:effectLst/>
              <a:latin typeface="Segoe UI" panose="020B0502040204020203" pitchFamily="34" charset="0"/>
              <a:ea typeface="Calibri" panose="020F0502020204030204" pitchFamily="34" charset="0"/>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6BA8DC"/>
                </a:solidFill>
                <a:effectLst/>
                <a:latin typeface="Arial" panose="020B0604020202020204" pitchFamily="34" charset="0"/>
                <a:ea typeface="Calibri" panose="020F0502020204030204" pitchFamily="34" charset="0"/>
                <a:cs typeface="Arial" panose="020B0604020202020204" pitchFamily="34" charset="0"/>
              </a:rPr>
              <a:t>Continuing</a:t>
            </a:r>
            <a:r>
              <a:rPr kumimoji="0" lang="en-US" altLang="en-US" sz="1400" b="1" i="0" u="none" strike="noStrike" cap="none" normalizeH="0" dirty="0">
                <a:ln>
                  <a:noFill/>
                </a:ln>
                <a:solidFill>
                  <a:srgbClr val="6BA8DC"/>
                </a:solidFill>
                <a:effectLst/>
                <a:latin typeface="Arial" panose="020B0604020202020204" pitchFamily="34" charset="0"/>
                <a:ea typeface="Calibri" panose="020F0502020204030204" pitchFamily="34" charset="0"/>
                <a:cs typeface="Arial" panose="020B0604020202020204" pitchFamily="34" charset="0"/>
              </a:rPr>
              <a:t> Professional Development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There are a range of CPD opportunities available to ensure our staff are equipped to deliver an outstanding service to our residents. Many of these courses are advertised in the </a:t>
            </a:r>
            <a:r>
              <a:rPr lang="en-GB" altLang="en-US" sz="1200" dirty="0">
                <a:latin typeface="Arial" panose="020B0604020202020204" pitchFamily="34" charset="0"/>
                <a:ea typeface="Calibri" panose="020F0502020204030204" pitchFamily="34" charset="0"/>
                <a:cs typeface="Arial" panose="020B0604020202020204" pitchFamily="34" charset="0"/>
              </a:rPr>
              <a:t>W</a:t>
            </a:r>
            <a:r>
              <a:rPr kumimoji="0" lang="en-GB" altLang="en-US" sz="12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orkforce Development calendar (listed under ‘</a:t>
            </a:r>
            <a:r>
              <a:rPr lang="en-GB" altLang="en-US" sz="1200" b="1" dirty="0">
                <a:latin typeface="Arial" panose="020B0604020202020204" pitchFamily="34" charset="0"/>
                <a:ea typeface="Calibri" panose="020F0502020204030204" pitchFamily="34" charset="0"/>
                <a:cs typeface="Arial" panose="020B0604020202020204" pitchFamily="34" charset="0"/>
              </a:rPr>
              <a:t>W</a:t>
            </a:r>
            <a:r>
              <a:rPr kumimoji="0" lang="en-GB" altLang="en-US" sz="12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orkforcedevelopment’ </a:t>
            </a:r>
            <a:r>
              <a:rPr kumimoji="0" lang="en-GB" altLang="en-US" sz="12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in the email address book) and require you to book your place via the dedicated SharePoint site </a:t>
            </a:r>
            <a:r>
              <a:rPr kumimoji="0" lang="en-GB" altLang="en-US" sz="12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hlinkClick r:id="rId4"/>
              </a:rPr>
              <a:t>here</a:t>
            </a:r>
            <a:r>
              <a:rPr kumimoji="0" lang="en-GB" altLang="en-US" sz="12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20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There are also training opportunities through the North-East London Teaching Partnership (NELTP).</a:t>
            </a: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GB" altLang="en-US" sz="1000" b="0" i="0" u="none" strike="noStrike" cap="none" normalizeH="0" baseline="0" dirty="0">
              <a:ln>
                <a:noFill/>
              </a:ln>
              <a:solidFill>
                <a:srgbClr val="6BA8DC"/>
              </a:solidFill>
              <a:effectLst/>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E738600A-D43C-45F4-9B55-9885862981D9}"/>
              </a:ext>
            </a:extLst>
          </p:cNvPr>
          <p:cNvSpPr/>
          <p:nvPr/>
        </p:nvSpPr>
        <p:spPr>
          <a:xfrm>
            <a:off x="4741960" y="2977281"/>
            <a:ext cx="2869476" cy="3461619"/>
          </a:xfrm>
          <a:prstGeom prst="rect">
            <a:avLst/>
          </a:prstGeom>
          <a:noFill/>
          <a:ln w="38100">
            <a:solidFill>
              <a:srgbClr val="3F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5" name="TextBox 14">
            <a:extLst>
              <a:ext uri="{FF2B5EF4-FFF2-40B4-BE49-F238E27FC236}">
                <a16:creationId xmlns:a16="http://schemas.microsoft.com/office/drawing/2014/main" id="{10B25CF6-5271-D34F-4CBD-D55E869E201F}"/>
              </a:ext>
            </a:extLst>
          </p:cNvPr>
          <p:cNvSpPr txBox="1"/>
          <p:nvPr/>
        </p:nvSpPr>
        <p:spPr>
          <a:xfrm>
            <a:off x="4741959" y="3038665"/>
            <a:ext cx="2869476" cy="31085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6BA8DC"/>
                </a:solidFill>
                <a:effectLst/>
                <a:latin typeface="Arial" panose="020B0604020202020204" pitchFamily="34" charset="0"/>
                <a:cs typeface="Arial" panose="020B0604020202020204" pitchFamily="34" charset="0"/>
              </a:rPr>
              <a:t>C</a:t>
            </a:r>
            <a:r>
              <a:rPr kumimoji="0" lang="en-GB" altLang="en-US" sz="1400" b="1" i="0" u="none" strike="noStrike" cap="none" normalizeH="0" baseline="0" dirty="0" bmk="">
                <a:ln>
                  <a:noFill/>
                </a:ln>
                <a:solidFill>
                  <a:srgbClr val="6BA8DC"/>
                </a:solidFill>
                <a:effectLst/>
                <a:latin typeface="Arial" panose="020B0604020202020204" pitchFamily="34" charset="0"/>
                <a:cs typeface="Arial" panose="020B0604020202020204" pitchFamily="34" charset="0"/>
              </a:rPr>
              <a:t>areer Progression Frameworks</a:t>
            </a:r>
            <a:r>
              <a:rPr kumimoji="0" lang="en-GB" altLang="en-US" sz="1400" b="1" i="0" u="none" strike="noStrike" cap="none" normalizeH="0" baseline="0" dirty="0">
                <a:ln>
                  <a:noFill/>
                </a:ln>
                <a:solidFill>
                  <a:srgbClr val="6BA8DC"/>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rgbClr val="6BA8DC"/>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There are clear career progression frameworks in place, and these have been designed to provide guidance on how the organisation supports your long-term development in a structured way.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Your readiness to be considered for progression will be decided by your manager/supervisor in conjunction with yourself and through the Performance Development Review (PDR) process.  </a:t>
            </a:r>
            <a:endParaRPr kumimoji="0" lang="en-GB" altLang="en-US" sz="1200" b="0" i="0" u="none" strike="noStrike" cap="none" normalizeH="0" baseline="0" dirty="0">
              <a:ln>
                <a:noFill/>
              </a:ln>
              <a:effectLst/>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pic>
        <p:nvPicPr>
          <p:cNvPr id="5" name="Picture 4" descr="6 Steps to Build the Perfect Career Progression Plan (+ Free Template!) |  Process Street | Checklist, Workflow and SOP Software">
            <a:extLst>
              <a:ext uri="{FF2B5EF4-FFF2-40B4-BE49-F238E27FC236}">
                <a16:creationId xmlns:a16="http://schemas.microsoft.com/office/drawing/2014/main" id="{20EB58EC-1C83-D1B7-F73F-0C8660B3DE00}"/>
              </a:ext>
            </a:extLst>
          </p:cNvPr>
          <p:cNvPicPr>
            <a:picLocks noChangeAspect="1"/>
          </p:cNvPicPr>
          <p:nvPr/>
        </p:nvPicPr>
        <p:blipFill rotWithShape="1">
          <a:blip r:embed="rId5">
            <a:extLst>
              <a:ext uri="{28A0092B-C50C-407E-A947-70E740481C1C}">
                <a14:useLocalDpi xmlns:a14="http://schemas.microsoft.com/office/drawing/2010/main" val="0"/>
              </a:ext>
            </a:extLst>
          </a:blip>
          <a:srcRect l="8975" t="16175" r="13029" b="15687"/>
          <a:stretch/>
        </p:blipFill>
        <p:spPr bwMode="auto">
          <a:xfrm>
            <a:off x="1343388" y="3429000"/>
            <a:ext cx="3187892" cy="3007635"/>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98889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E1E290-63BE-A421-13CF-3EEEE3C13201}"/>
              </a:ext>
            </a:extLst>
          </p:cNvPr>
          <p:cNvSpPr>
            <a:spLocks noGrp="1"/>
          </p:cNvSpPr>
          <p:nvPr>
            <p:ph type="sldNum" sz="quarter" idx="12"/>
          </p:nvPr>
        </p:nvSpPr>
        <p:spPr/>
        <p:txBody>
          <a:bodyPr/>
          <a:lstStyle/>
          <a:p>
            <a:fld id="{68B98BD7-60DC-4454-9E50-C60F13539E1E}" type="slidenum">
              <a:rPr lang="en-GB" smtClean="0"/>
              <a:t>19</a:t>
            </a:fld>
            <a:endParaRPr lang="en-GB"/>
          </a:p>
        </p:txBody>
      </p:sp>
      <p:pic>
        <p:nvPicPr>
          <p:cNvPr id="5122" name="Picture 2" descr="Social Care Institute for Excellence (SCIE)">
            <a:extLst>
              <a:ext uri="{FF2B5EF4-FFF2-40B4-BE49-F238E27FC236}">
                <a16:creationId xmlns:a16="http://schemas.microsoft.com/office/drawing/2014/main" id="{58556FF3-C74F-F6F3-69C3-3AF3364A03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82" t="29782" r="4182" b="23952"/>
          <a:stretch/>
        </p:blipFill>
        <p:spPr bwMode="auto">
          <a:xfrm>
            <a:off x="5262166" y="3852194"/>
            <a:ext cx="2680837" cy="105779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ocial Work England (@SocialWorkEng) / Twitter">
            <a:extLst>
              <a:ext uri="{FF2B5EF4-FFF2-40B4-BE49-F238E27FC236}">
                <a16:creationId xmlns:a16="http://schemas.microsoft.com/office/drawing/2014/main" id="{52DCA5A8-8B6B-7488-DEBA-F1478CBA8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913" y="2160547"/>
            <a:ext cx="1462978" cy="13495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8" name="Picture 8" descr="Skills For Care | Care Training Partners - Altura Learning UK">
            <a:extLst>
              <a:ext uri="{FF2B5EF4-FFF2-40B4-BE49-F238E27FC236}">
                <a16:creationId xmlns:a16="http://schemas.microsoft.com/office/drawing/2014/main" id="{975A5567-29F5-54B8-159D-71EE03E71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231" y="3680153"/>
            <a:ext cx="1749327" cy="12429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30" name="Picture 10" descr="Off-the-job qualifications can be included in apprenticeships, IfA confirms">
            <a:extLst>
              <a:ext uri="{FF2B5EF4-FFF2-40B4-BE49-F238E27FC236}">
                <a16:creationId xmlns:a16="http://schemas.microsoft.com/office/drawing/2014/main" id="{AE0CB317-32A0-C784-9739-E2FDF355BE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54" t="15715" r="4342" b="25811"/>
          <a:stretch/>
        </p:blipFill>
        <p:spPr bwMode="auto">
          <a:xfrm>
            <a:off x="5198392" y="5098500"/>
            <a:ext cx="2652561" cy="98978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What Are CQC Ratings and How Do They Work? | The Bridge Blog">
            <a:extLst>
              <a:ext uri="{FF2B5EF4-FFF2-40B4-BE49-F238E27FC236}">
                <a16:creationId xmlns:a16="http://schemas.microsoft.com/office/drawing/2014/main" id="{A04DFD90-DF58-0179-0EA6-CAD64BE9DA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5400" y="2175741"/>
            <a:ext cx="2075463" cy="1381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34" name="Picture 14" descr="Long COVID e-Learning session available for healthcare professionals ::  Central London Community Healthcare NHS Trust">
            <a:extLst>
              <a:ext uri="{FF2B5EF4-FFF2-40B4-BE49-F238E27FC236}">
                <a16:creationId xmlns:a16="http://schemas.microsoft.com/office/drawing/2014/main" id="{14247DE8-C56C-B32B-6E01-14E20211CA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2166" y="730648"/>
            <a:ext cx="2343013" cy="12759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2BF01733-2B66-1F38-D044-ED0306CC6B9A}"/>
              </a:ext>
            </a:extLst>
          </p:cNvPr>
          <p:cNvSpPr>
            <a:spLocks noGrp="1"/>
          </p:cNvSpPr>
          <p:nvPr>
            <p:ph type="title"/>
          </p:nvPr>
        </p:nvSpPr>
        <p:spPr>
          <a:xfrm rot="16200000">
            <a:off x="-3492766" y="4339828"/>
            <a:ext cx="8543925" cy="1325563"/>
          </a:xfrm>
        </p:spPr>
        <p:txBody>
          <a:bodyPr anchor="t">
            <a:normAutofit/>
          </a:bodyPr>
          <a:lstStyle/>
          <a:p>
            <a:pPr algn="r"/>
            <a:r>
              <a:rPr lang="en-GB" sz="6000" b="1" dirty="0">
                <a:solidFill>
                  <a:srgbClr val="6BA8DC"/>
                </a:solidFill>
                <a:latin typeface="Segoe UI" panose="020B0502040204020203" pitchFamily="34" charset="0"/>
                <a:cs typeface="Segoe UI" panose="020B0502040204020203" pitchFamily="34" charset="0"/>
              </a:rPr>
              <a:t>USEFUL LINKS</a:t>
            </a:r>
          </a:p>
        </p:txBody>
      </p:sp>
      <p:sp>
        <p:nvSpPr>
          <p:cNvPr id="5" name="TextBox 4">
            <a:extLst>
              <a:ext uri="{FF2B5EF4-FFF2-40B4-BE49-F238E27FC236}">
                <a16:creationId xmlns:a16="http://schemas.microsoft.com/office/drawing/2014/main" id="{CFF77162-FA5C-9A57-67F4-53E7A2DED659}"/>
              </a:ext>
            </a:extLst>
          </p:cNvPr>
          <p:cNvSpPr txBox="1"/>
          <p:nvPr/>
        </p:nvSpPr>
        <p:spPr>
          <a:xfrm>
            <a:off x="3442668" y="4442129"/>
            <a:ext cx="1578883"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Link </a:t>
            </a:r>
            <a:r>
              <a:rPr lang="en-GB" dirty="0">
                <a:latin typeface="Arial" panose="020B0604020202020204" pitchFamily="34" charset="0"/>
                <a:cs typeface="Arial" panose="020B0604020202020204" pitchFamily="34" charset="0"/>
                <a:hlinkClick r:id="rId8"/>
              </a:rPr>
              <a:t>here</a:t>
            </a:r>
            <a:r>
              <a:rPr lang="en-GB" dirty="0">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0246BB69-3BB0-3F2C-E2A2-849C0B584B61}"/>
              </a:ext>
            </a:extLst>
          </p:cNvPr>
          <p:cNvSpPr txBox="1"/>
          <p:nvPr/>
        </p:nvSpPr>
        <p:spPr>
          <a:xfrm>
            <a:off x="7920427" y="5664832"/>
            <a:ext cx="115252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Link </a:t>
            </a:r>
            <a:r>
              <a:rPr lang="en-GB" dirty="0">
                <a:latin typeface="Arial" panose="020B0604020202020204" pitchFamily="34" charset="0"/>
                <a:cs typeface="Arial" panose="020B0604020202020204" pitchFamily="34" charset="0"/>
                <a:hlinkClick r:id="rId9"/>
              </a:rPr>
              <a:t>here</a:t>
            </a:r>
            <a:r>
              <a:rPr lang="en-GB" dirty="0">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BBD982AC-C895-7A2A-5AD3-6F2DE4BD4EF2}"/>
              </a:ext>
            </a:extLst>
          </p:cNvPr>
          <p:cNvSpPr txBox="1"/>
          <p:nvPr/>
        </p:nvSpPr>
        <p:spPr>
          <a:xfrm>
            <a:off x="7920427" y="4301625"/>
            <a:ext cx="1578883"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Link </a:t>
            </a:r>
            <a:r>
              <a:rPr lang="en-GB" dirty="0">
                <a:latin typeface="Arial" panose="020B0604020202020204" pitchFamily="34" charset="0"/>
                <a:cs typeface="Arial" panose="020B0604020202020204" pitchFamily="34" charset="0"/>
                <a:hlinkClick r:id="rId10"/>
              </a:rPr>
              <a:t>here</a:t>
            </a:r>
            <a:r>
              <a:rPr lang="en-GB" dirty="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52DFFFC5-6A45-87A8-9F1A-959F4B31EEF3}"/>
              </a:ext>
            </a:extLst>
          </p:cNvPr>
          <p:cNvSpPr txBox="1"/>
          <p:nvPr/>
        </p:nvSpPr>
        <p:spPr>
          <a:xfrm>
            <a:off x="7850178" y="1261416"/>
            <a:ext cx="1578883"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Link </a:t>
            </a:r>
            <a:r>
              <a:rPr lang="en-GB" dirty="0">
                <a:latin typeface="Arial" panose="020B0604020202020204" pitchFamily="34" charset="0"/>
                <a:cs typeface="Arial" panose="020B0604020202020204" pitchFamily="34" charset="0"/>
                <a:hlinkClick r:id="rId11"/>
              </a:rPr>
              <a:t>here</a:t>
            </a:r>
            <a:r>
              <a:rPr lang="en-GB"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23B2CA88-EDBB-4600-6D8A-1B6E40557329}"/>
              </a:ext>
            </a:extLst>
          </p:cNvPr>
          <p:cNvSpPr txBox="1"/>
          <p:nvPr/>
        </p:nvSpPr>
        <p:spPr>
          <a:xfrm>
            <a:off x="3582696" y="2734926"/>
            <a:ext cx="1578883"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Link </a:t>
            </a:r>
            <a:r>
              <a:rPr lang="en-GB" dirty="0">
                <a:latin typeface="Arial" panose="020B0604020202020204" pitchFamily="34" charset="0"/>
                <a:cs typeface="Arial" panose="020B0604020202020204" pitchFamily="34" charset="0"/>
                <a:hlinkClick r:id="rId12"/>
              </a:rPr>
              <a:t>here</a:t>
            </a:r>
            <a:r>
              <a:rPr lang="en-GB"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64FC8E18-CAD0-B189-26EF-DF609A9C9631}"/>
              </a:ext>
            </a:extLst>
          </p:cNvPr>
          <p:cNvSpPr txBox="1"/>
          <p:nvPr/>
        </p:nvSpPr>
        <p:spPr>
          <a:xfrm>
            <a:off x="7153561" y="2891858"/>
            <a:ext cx="1578883"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Link </a:t>
            </a:r>
            <a:r>
              <a:rPr lang="en-GB" dirty="0">
                <a:latin typeface="Arial" panose="020B0604020202020204" pitchFamily="34" charset="0"/>
                <a:cs typeface="Arial" panose="020B0604020202020204" pitchFamily="34" charset="0"/>
                <a:hlinkClick r:id="rId13"/>
              </a:rPr>
              <a:t>here</a:t>
            </a:r>
            <a:r>
              <a:rPr lang="en-GB" dirty="0">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C677E9AC-5527-4656-0D67-28B08372F1F8}"/>
              </a:ext>
            </a:extLst>
          </p:cNvPr>
          <p:cNvSpPr txBox="1"/>
          <p:nvPr/>
        </p:nvSpPr>
        <p:spPr>
          <a:xfrm>
            <a:off x="3772157" y="5596309"/>
            <a:ext cx="1578883"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Link </a:t>
            </a:r>
            <a:r>
              <a:rPr lang="en-GB" dirty="0">
                <a:latin typeface="Arial" panose="020B0604020202020204" pitchFamily="34" charset="0"/>
                <a:cs typeface="Arial" panose="020B0604020202020204" pitchFamily="34" charset="0"/>
                <a:hlinkClick r:id="rId14"/>
              </a:rPr>
              <a:t>here</a:t>
            </a:r>
            <a:r>
              <a:rPr lang="en-GB" dirty="0">
                <a:latin typeface="Arial" panose="020B0604020202020204" pitchFamily="34" charset="0"/>
                <a:cs typeface="Arial" panose="020B0604020202020204" pitchFamily="34" charset="0"/>
              </a:rPr>
              <a:t> </a:t>
            </a:r>
          </a:p>
        </p:txBody>
      </p:sp>
      <p:pic>
        <p:nvPicPr>
          <p:cNvPr id="1026" name="Picture 2" descr="Health Education England - HEE - YouTube">
            <a:extLst>
              <a:ext uri="{FF2B5EF4-FFF2-40B4-BE49-F238E27FC236}">
                <a16:creationId xmlns:a16="http://schemas.microsoft.com/office/drawing/2014/main" id="{8743B7A2-47A1-E145-908A-E92FBA46A60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15978" y="673825"/>
            <a:ext cx="1578883" cy="1467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0C6A4E2-E94B-0A0D-3E63-937A89DC4ECA}"/>
              </a:ext>
            </a:extLst>
          </p:cNvPr>
          <p:cNvSpPr txBox="1"/>
          <p:nvPr/>
        </p:nvSpPr>
        <p:spPr>
          <a:xfrm>
            <a:off x="3234497" y="1261416"/>
            <a:ext cx="1578883"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Link </a:t>
            </a:r>
            <a:r>
              <a:rPr lang="en-GB" dirty="0">
                <a:latin typeface="Arial" panose="020B0604020202020204" pitchFamily="34" charset="0"/>
                <a:cs typeface="Arial" panose="020B0604020202020204" pitchFamily="34" charset="0"/>
                <a:hlinkClick r:id="rId16"/>
              </a:rPr>
              <a:t>here</a:t>
            </a:r>
            <a:r>
              <a:rPr lang="en-GB" dirty="0">
                <a:latin typeface="Arial" panose="020B0604020202020204" pitchFamily="34" charset="0"/>
                <a:cs typeface="Arial" panose="020B0604020202020204" pitchFamily="34" charset="0"/>
              </a:rPr>
              <a:t> </a:t>
            </a:r>
          </a:p>
        </p:txBody>
      </p:sp>
      <p:sp>
        <p:nvSpPr>
          <p:cNvPr id="13" name="Rectangle 12">
            <a:extLst>
              <a:ext uri="{FF2B5EF4-FFF2-40B4-BE49-F238E27FC236}">
                <a16:creationId xmlns:a16="http://schemas.microsoft.com/office/drawing/2014/main" id="{1F9D2D2B-C4A4-59CB-3E17-B565621335DD}"/>
              </a:ext>
            </a:extLst>
          </p:cNvPr>
          <p:cNvSpPr>
            <a:spLocks noChangeArrowheads="1"/>
          </p:cNvSpPr>
          <p:nvPr/>
        </p:nvSpPr>
        <p:spPr bwMode="auto">
          <a:xfrm>
            <a:off x="1436589" y="665826"/>
            <a:ext cx="3773887" cy="1385467"/>
          </a:xfrm>
          <a:prstGeom prst="rect">
            <a:avLst/>
          </a:prstGeom>
          <a:noFill/>
          <a:ln w="38100">
            <a:solidFill>
              <a:srgbClr val="3FCD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i="1" u="none" strike="noStrike" cap="none" normalizeH="0" baseline="0" dirty="0">
              <a:ln>
                <a:noFill/>
              </a:ln>
              <a:effectLst/>
              <a:latin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3246AA97-64B6-CEDA-BF7A-55EC9B5A30B2}"/>
              </a:ext>
            </a:extLst>
          </p:cNvPr>
          <p:cNvSpPr>
            <a:spLocks noChangeArrowheads="1"/>
          </p:cNvSpPr>
          <p:nvPr/>
        </p:nvSpPr>
        <p:spPr bwMode="auto">
          <a:xfrm>
            <a:off x="5176914" y="665826"/>
            <a:ext cx="4129012" cy="1406371"/>
          </a:xfrm>
          <a:prstGeom prst="rect">
            <a:avLst/>
          </a:prstGeom>
          <a:noFill/>
          <a:ln w="38100">
            <a:solidFill>
              <a:srgbClr val="3FCD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i="1" u="none" strike="noStrike" cap="none" normalizeH="0" baseline="0" dirty="0">
              <a:ln>
                <a:noFill/>
              </a:ln>
              <a:effectLst/>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BFB9783A-9D61-1E43-8DDE-06FBA5B835BC}"/>
              </a:ext>
            </a:extLst>
          </p:cNvPr>
          <p:cNvSpPr>
            <a:spLocks noChangeArrowheads="1"/>
          </p:cNvSpPr>
          <p:nvPr/>
        </p:nvSpPr>
        <p:spPr bwMode="auto">
          <a:xfrm>
            <a:off x="1440764" y="2072197"/>
            <a:ext cx="3736150" cy="1526287"/>
          </a:xfrm>
          <a:prstGeom prst="rect">
            <a:avLst/>
          </a:prstGeom>
          <a:noFill/>
          <a:ln w="38100">
            <a:solidFill>
              <a:srgbClr val="3FCD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i="1" u="none" strike="noStrike" cap="none" normalizeH="0" baseline="0" dirty="0">
              <a:ln>
                <a:noFill/>
              </a:ln>
              <a:effectLst/>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6E42711D-5F2F-39ED-630A-3DED116EFF33}"/>
              </a:ext>
            </a:extLst>
          </p:cNvPr>
          <p:cNvSpPr>
            <a:spLocks noChangeArrowheads="1"/>
          </p:cNvSpPr>
          <p:nvPr/>
        </p:nvSpPr>
        <p:spPr bwMode="auto">
          <a:xfrm>
            <a:off x="1440764" y="3627118"/>
            <a:ext cx="3736149" cy="1349014"/>
          </a:xfrm>
          <a:prstGeom prst="rect">
            <a:avLst/>
          </a:prstGeom>
          <a:noFill/>
          <a:ln w="38100">
            <a:solidFill>
              <a:srgbClr val="3FCD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i="1" u="none" strike="noStrike" cap="none" normalizeH="0" baseline="0" dirty="0">
              <a:ln>
                <a:noFill/>
              </a:ln>
              <a:effectLst/>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00DCD536-BBE6-48D6-1F25-A5FC12C3DD6B}"/>
              </a:ext>
            </a:extLst>
          </p:cNvPr>
          <p:cNvSpPr>
            <a:spLocks noChangeArrowheads="1"/>
          </p:cNvSpPr>
          <p:nvPr/>
        </p:nvSpPr>
        <p:spPr bwMode="auto">
          <a:xfrm>
            <a:off x="1440764" y="5002609"/>
            <a:ext cx="3736150" cy="1181566"/>
          </a:xfrm>
          <a:prstGeom prst="rect">
            <a:avLst/>
          </a:prstGeom>
          <a:noFill/>
          <a:ln w="38100">
            <a:solidFill>
              <a:srgbClr val="3FCD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i="1" u="none" strike="noStrike" cap="none" normalizeH="0" baseline="0" dirty="0">
              <a:ln>
                <a:noFill/>
              </a:ln>
              <a:effectLst/>
              <a:latin typeface="Segoe UI" panose="020B0502040204020203" pitchFamily="34" charset="0"/>
              <a:cs typeface="Segoe UI" panose="020B0502040204020203" pitchFamily="34" charset="0"/>
            </a:endParaRPr>
          </a:p>
        </p:txBody>
      </p:sp>
      <p:sp>
        <p:nvSpPr>
          <p:cNvPr id="18" name="Rectangle 17">
            <a:extLst>
              <a:ext uri="{FF2B5EF4-FFF2-40B4-BE49-F238E27FC236}">
                <a16:creationId xmlns:a16="http://schemas.microsoft.com/office/drawing/2014/main" id="{EDB483AE-3D70-E582-28E1-AD57B2866205}"/>
              </a:ext>
            </a:extLst>
          </p:cNvPr>
          <p:cNvSpPr>
            <a:spLocks noChangeArrowheads="1"/>
          </p:cNvSpPr>
          <p:nvPr/>
        </p:nvSpPr>
        <p:spPr bwMode="auto">
          <a:xfrm>
            <a:off x="5185767" y="2047492"/>
            <a:ext cx="4120158" cy="1550992"/>
          </a:xfrm>
          <a:prstGeom prst="rect">
            <a:avLst/>
          </a:prstGeom>
          <a:noFill/>
          <a:ln w="38100">
            <a:solidFill>
              <a:srgbClr val="3FCD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i="1" u="none" strike="noStrike" cap="none" normalizeH="0" baseline="0" dirty="0">
              <a:ln>
                <a:noFill/>
              </a:ln>
              <a:effectLst/>
              <a:latin typeface="Segoe UI" panose="020B0502040204020203" pitchFamily="34" charset="0"/>
              <a:cs typeface="Segoe UI" panose="020B0502040204020203" pitchFamily="34" charset="0"/>
            </a:endParaRPr>
          </a:p>
        </p:txBody>
      </p:sp>
      <p:sp>
        <p:nvSpPr>
          <p:cNvPr id="19" name="Rectangle 18">
            <a:extLst>
              <a:ext uri="{FF2B5EF4-FFF2-40B4-BE49-F238E27FC236}">
                <a16:creationId xmlns:a16="http://schemas.microsoft.com/office/drawing/2014/main" id="{0B804B51-1BDD-F932-CF0C-61B395CDA5DA}"/>
              </a:ext>
            </a:extLst>
          </p:cNvPr>
          <p:cNvSpPr>
            <a:spLocks noChangeArrowheads="1"/>
          </p:cNvSpPr>
          <p:nvPr/>
        </p:nvSpPr>
        <p:spPr bwMode="auto">
          <a:xfrm>
            <a:off x="5176914" y="3639402"/>
            <a:ext cx="4129012" cy="1363207"/>
          </a:xfrm>
          <a:prstGeom prst="rect">
            <a:avLst/>
          </a:prstGeom>
          <a:noFill/>
          <a:ln w="38100">
            <a:solidFill>
              <a:srgbClr val="3FCD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i="1" u="none" strike="noStrike" cap="none" normalizeH="0" baseline="0" dirty="0">
              <a:ln>
                <a:noFill/>
              </a:ln>
              <a:effectLst/>
              <a:latin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F37F40FE-A17A-04FD-4BB2-EC9C78D0240B}"/>
              </a:ext>
            </a:extLst>
          </p:cNvPr>
          <p:cNvSpPr>
            <a:spLocks noChangeArrowheads="1"/>
          </p:cNvSpPr>
          <p:nvPr/>
        </p:nvSpPr>
        <p:spPr bwMode="auto">
          <a:xfrm>
            <a:off x="5176914" y="4976132"/>
            <a:ext cx="4129011" cy="1203705"/>
          </a:xfrm>
          <a:prstGeom prst="rect">
            <a:avLst/>
          </a:prstGeom>
          <a:noFill/>
          <a:ln w="38100">
            <a:solidFill>
              <a:srgbClr val="3FCD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i="1" u="none" strike="noStrike" cap="none" normalizeH="0" baseline="0" dirty="0">
              <a:ln>
                <a:noFill/>
              </a:ln>
              <a:effectLst/>
              <a:latin typeface="Segoe UI" panose="020B0502040204020203" pitchFamily="34" charset="0"/>
              <a:cs typeface="Segoe UI" panose="020B0502040204020203" pitchFamily="34" charset="0"/>
            </a:endParaRPr>
          </a:p>
        </p:txBody>
      </p:sp>
      <p:pic>
        <p:nvPicPr>
          <p:cNvPr id="22" name="Picture 21">
            <a:extLst>
              <a:ext uri="{FF2B5EF4-FFF2-40B4-BE49-F238E27FC236}">
                <a16:creationId xmlns:a16="http://schemas.microsoft.com/office/drawing/2014/main" id="{F53862BE-BFEF-336B-791C-B83ECAC2D18C}"/>
              </a:ext>
            </a:extLst>
          </p:cNvPr>
          <p:cNvPicPr/>
          <p:nvPr/>
        </p:nvPicPr>
        <p:blipFill rotWithShape="1">
          <a:blip r:embed="rId17">
            <a:extLst>
              <a:ext uri="{28A0092B-C50C-407E-A947-70E740481C1C}">
                <a14:useLocalDpi xmlns:a14="http://schemas.microsoft.com/office/drawing/2010/main" val="0"/>
              </a:ext>
            </a:extLst>
          </a:blip>
          <a:srcRect r="39394"/>
          <a:stretch/>
        </p:blipFill>
        <p:spPr bwMode="auto">
          <a:xfrm>
            <a:off x="1527231" y="5064352"/>
            <a:ext cx="1886998" cy="1023931"/>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58253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94284-095E-441A-BE88-46C5C6298A1D}"/>
              </a:ext>
            </a:extLst>
          </p:cNvPr>
          <p:cNvSpPr>
            <a:spLocks noGrp="1"/>
          </p:cNvSpPr>
          <p:nvPr>
            <p:ph type="title"/>
          </p:nvPr>
        </p:nvSpPr>
        <p:spPr>
          <a:xfrm rot="16200000">
            <a:off x="-2861745" y="4006499"/>
            <a:ext cx="6840000" cy="1080000"/>
          </a:xfrm>
        </p:spPr>
        <p:txBody>
          <a:bodyPr anchor="ctr">
            <a:normAutofit/>
          </a:bodyPr>
          <a:lstStyle/>
          <a:p>
            <a:pPr algn="r"/>
            <a:r>
              <a:rPr lang="en-GB" sz="6650" b="1" dirty="0">
                <a:solidFill>
                  <a:srgbClr val="7CCCC3"/>
                </a:solidFill>
                <a:latin typeface="Arial" panose="020B0604020202020204" pitchFamily="34" charset="0"/>
                <a:cs typeface="Arial" panose="020B0604020202020204" pitchFamily="34" charset="0"/>
              </a:rPr>
              <a:t>WELCOME</a:t>
            </a:r>
          </a:p>
        </p:txBody>
      </p:sp>
      <p:sp>
        <p:nvSpPr>
          <p:cNvPr id="3" name="Slide Number Placeholder 2">
            <a:extLst>
              <a:ext uri="{FF2B5EF4-FFF2-40B4-BE49-F238E27FC236}">
                <a16:creationId xmlns:a16="http://schemas.microsoft.com/office/drawing/2014/main" id="{F1193DFA-3586-4775-B09C-3AEA99586C08}"/>
              </a:ext>
            </a:extLst>
          </p:cNvPr>
          <p:cNvSpPr>
            <a:spLocks noGrp="1"/>
          </p:cNvSpPr>
          <p:nvPr>
            <p:ph type="sldNum" sz="quarter" idx="12"/>
          </p:nvPr>
        </p:nvSpPr>
        <p:spPr/>
        <p:txBody>
          <a:bodyPr/>
          <a:lstStyle/>
          <a:p>
            <a:fld id="{68B98BD7-60DC-4454-9E50-C60F13539E1E}" type="slidenum">
              <a:rPr lang="en-GB" smtClean="0">
                <a:latin typeface="Segoe UI" panose="020B0502040204020203" pitchFamily="34" charset="0"/>
                <a:cs typeface="Segoe UI" panose="020B0502040204020203" pitchFamily="34" charset="0"/>
              </a:rPr>
              <a:t>2</a:t>
            </a:fld>
            <a:endParaRPr lang="en-GB">
              <a:latin typeface="Segoe UI" panose="020B0502040204020203" pitchFamily="34" charset="0"/>
              <a:cs typeface="Segoe UI" panose="020B0502040204020203" pitchFamily="34" charset="0"/>
            </a:endParaRPr>
          </a:p>
        </p:txBody>
      </p:sp>
      <p:pic>
        <p:nvPicPr>
          <p:cNvPr id="7" name="Picture 6" descr="A close up of a logo&#10;&#10;Description automatically generated">
            <a:extLst>
              <a:ext uri="{FF2B5EF4-FFF2-40B4-BE49-F238E27FC236}">
                <a16:creationId xmlns:a16="http://schemas.microsoft.com/office/drawing/2014/main" id="{A5B07C2D-71F2-4A05-A509-6AFE72A65C94}"/>
              </a:ext>
            </a:extLst>
          </p:cNvPr>
          <p:cNvPicPr/>
          <p:nvPr/>
        </p:nvPicPr>
        <p:blipFill>
          <a:blip r:embed="rId2">
            <a:extLst>
              <a:ext uri="{28A0092B-C50C-407E-A947-70E740481C1C}">
                <a14:useLocalDpi xmlns:a14="http://schemas.microsoft.com/office/drawing/2010/main" val="0"/>
              </a:ex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c="http://schemas.openxmlformats.org/drawingml/2006/chart" xmlns:a16="http://schemas.microsoft.com/office/drawing/2014/main" xmlns:w="http://schemas.openxmlformats.org/wordprocessingml/2006/main" xmlns:w10="urn:schemas-microsoft-com:office:word" xmlns:v="urn:schemas-microsoft-com:vml" xmlns:o="urn:schemas-microsoft-com:office:office" xmlns:arto="http://schemas.microsoft.com/office/word/2006/arto" xmlns:lc="http://schemas.openxmlformats.org/drawingml/2006/lockedCanvas" id="{06F2DF9B-E041-8247-9A86-ECFB0F43235A}"/>
              </a:ext>
            </a:extLst>
          </a:blip>
          <a:stretch>
            <a:fillRect/>
          </a:stretch>
        </p:blipFill>
        <p:spPr>
          <a:xfrm>
            <a:off x="8483212" y="5961316"/>
            <a:ext cx="1223740" cy="755218"/>
          </a:xfrm>
          <a:prstGeom prst="rect">
            <a:avLst/>
          </a:prstGeom>
        </p:spPr>
      </p:pic>
      <p:pic>
        <p:nvPicPr>
          <p:cNvPr id="6" name="Picture 5">
            <a:extLst>
              <a:ext uri="{FF2B5EF4-FFF2-40B4-BE49-F238E27FC236}">
                <a16:creationId xmlns:a16="http://schemas.microsoft.com/office/drawing/2014/main" id="{2CC2013E-4120-44DA-A142-A8CAD0A6F43B}"/>
              </a:ext>
            </a:extLst>
          </p:cNvPr>
          <p:cNvPicPr>
            <a:picLocks noChangeAspect="1"/>
          </p:cNvPicPr>
          <p:nvPr/>
        </p:nvPicPr>
        <p:blipFill rotWithShape="1">
          <a:blip r:embed="rId3">
            <a:extLst>
              <a:ext uri="{28A0092B-C50C-407E-A947-70E740481C1C}">
                <a14:useLocalDpi xmlns:a14="http://schemas.microsoft.com/office/drawing/2010/main" val="0"/>
              </a:ext>
            </a:extLst>
          </a:blip>
          <a:srcRect l="24078" t="19230" r="50123" b="35753"/>
          <a:stretch/>
        </p:blipFill>
        <p:spPr bwMode="auto">
          <a:xfrm>
            <a:off x="7900827" y="136523"/>
            <a:ext cx="2017895" cy="1979953"/>
          </a:xfrm>
          <a:prstGeom prst="rect">
            <a:avLst/>
          </a:prstGeom>
          <a:ln>
            <a:noFill/>
          </a:ln>
          <a:effectLst>
            <a:softEdge rad="112500"/>
          </a:effectLst>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9AF5CEFB-DAFB-4D0E-9606-436233805DFC}"/>
              </a:ext>
            </a:extLst>
          </p:cNvPr>
          <p:cNvSpPr txBox="1"/>
          <p:nvPr/>
        </p:nvSpPr>
        <p:spPr>
          <a:xfrm>
            <a:off x="1098255" y="390418"/>
            <a:ext cx="7069699" cy="2513958"/>
          </a:xfrm>
          <a:prstGeom prst="rect">
            <a:avLst/>
          </a:prstGeom>
          <a:noFill/>
        </p:spPr>
        <p:txBody>
          <a:bodyPr wrap="square" rtlCol="0">
            <a:spAutoFit/>
          </a:bodyPr>
          <a:lstStyle/>
          <a:p>
            <a:pPr>
              <a:lnSpc>
                <a:spcPct val="115000"/>
              </a:lnSpc>
              <a:spcAft>
                <a:spcPts val="1000"/>
              </a:spcAft>
            </a:pPr>
            <a:r>
              <a:rPr lang="en-GB" b="1" dirty="0">
                <a:effectLst/>
                <a:latin typeface="Arial" panose="020B0604020202020204" pitchFamily="34" charset="0"/>
                <a:ea typeface="Calibri" panose="020F0502020204030204" pitchFamily="34" charset="0"/>
                <a:cs typeface="Times New Roman" panose="02020603050405020304" pitchFamily="18" charset="0"/>
              </a:rPr>
              <a:t>Dear colleague,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90170" algn="l"/>
              </a:tabLst>
            </a:pPr>
            <a:r>
              <a:rPr lang="en-GB" sz="1400" dirty="0">
                <a:effectLst/>
                <a:latin typeface="Arial" panose="020B0604020202020204" pitchFamily="34" charset="0"/>
                <a:ea typeface="Calibri" panose="020F0502020204030204" pitchFamily="34" charset="0"/>
                <a:cs typeface="Times New Roman" panose="02020603050405020304" pitchFamily="18" charset="0"/>
              </a:rPr>
              <a:t>Congratulations on your appointment and a warm welcome to Waltham Forest.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90170" algn="l"/>
              </a:tabLst>
            </a:pPr>
            <a:r>
              <a:rPr lang="en-GB" sz="1400" dirty="0">
                <a:effectLst/>
                <a:latin typeface="Arial" panose="020B0604020202020204" pitchFamily="34" charset="0"/>
                <a:ea typeface="Calibri" panose="020F0502020204030204" pitchFamily="34" charset="0"/>
                <a:cs typeface="Times New Roman" panose="02020603050405020304" pitchFamily="18" charset="0"/>
              </a:rPr>
              <a:t>It is an exciting time to be joining us! </a:t>
            </a:r>
          </a:p>
          <a:p>
            <a:pPr>
              <a:lnSpc>
                <a:spcPct val="115000"/>
              </a:lnSpc>
              <a:spcAft>
                <a:spcPts val="1000"/>
              </a:spcAft>
              <a:tabLst>
                <a:tab pos="90170" algn="l"/>
              </a:tabLst>
            </a:pPr>
            <a:r>
              <a:rPr lang="en-GB" sz="1400" dirty="0">
                <a:latin typeface="Arial" panose="020B0604020202020204" pitchFamily="34" charset="0"/>
                <a:ea typeface="Calibri" panose="020F0502020204030204" pitchFamily="34" charset="0"/>
                <a:cs typeface="Times New Roman" panose="02020603050405020304" pitchFamily="18" charset="0"/>
              </a:rPr>
              <a:t>W</a:t>
            </a:r>
            <a:r>
              <a:rPr lang="en-GB" sz="1400" dirty="0">
                <a:effectLst/>
                <a:latin typeface="Arial" panose="020B0604020202020204" pitchFamily="34" charset="0"/>
                <a:ea typeface="Calibri" panose="020F0502020204030204" pitchFamily="34" charset="0"/>
                <a:cs typeface="Times New Roman" panose="02020603050405020304" pitchFamily="18" charset="0"/>
              </a:rPr>
              <a:t>e have recently introduced a number of improvements in how we support and develop our social care staff; including this induction handbook, an ambitious </a:t>
            </a:r>
            <a:r>
              <a:rPr lang="en-GB" sz="1400" dirty="0">
                <a:latin typeface="Arial" panose="020B0604020202020204" pitchFamily="34" charset="0"/>
                <a:ea typeface="Calibri" panose="020F0502020204030204" pitchFamily="34" charset="0"/>
                <a:cs typeface="Times New Roman" panose="02020603050405020304" pitchFamily="18" charset="0"/>
              </a:rPr>
              <a:t>Continuing Professional Development (CPD) </a:t>
            </a:r>
            <a:r>
              <a:rPr lang="en-GB" sz="1400" dirty="0">
                <a:effectLst/>
                <a:latin typeface="Arial" panose="020B0604020202020204" pitchFamily="34" charset="0"/>
                <a:ea typeface="Calibri" panose="020F0502020204030204" pitchFamily="34" charset="0"/>
                <a:cs typeface="Times New Roman" panose="02020603050405020304" pitchFamily="18" charset="0"/>
              </a:rPr>
              <a:t>offer and practice model, establishing a Social Care Academy and engaging in various pilots, programmes and partnerships; to name a few. </a:t>
            </a:r>
            <a:endParaRPr lang="en-GB" sz="1400" dirty="0"/>
          </a:p>
        </p:txBody>
      </p:sp>
      <p:sp>
        <p:nvSpPr>
          <p:cNvPr id="10" name="TextBox 9">
            <a:extLst>
              <a:ext uri="{FF2B5EF4-FFF2-40B4-BE49-F238E27FC236}">
                <a16:creationId xmlns:a16="http://schemas.microsoft.com/office/drawing/2014/main" id="{16694BAA-8534-4615-B1C3-3B3E1F3FF3E9}"/>
              </a:ext>
            </a:extLst>
          </p:cNvPr>
          <p:cNvSpPr txBox="1"/>
          <p:nvPr/>
        </p:nvSpPr>
        <p:spPr>
          <a:xfrm>
            <a:off x="1098255" y="2904376"/>
            <a:ext cx="8789491" cy="3050579"/>
          </a:xfrm>
          <a:prstGeom prst="rect">
            <a:avLst/>
          </a:prstGeom>
          <a:noFill/>
        </p:spPr>
        <p:txBody>
          <a:bodyPr wrap="square" rtlCol="0">
            <a:spAutoFit/>
          </a:bodyPr>
          <a:lstStyle/>
          <a:p>
            <a:pPr>
              <a:lnSpc>
                <a:spcPct val="115000"/>
              </a:lnSpc>
              <a:spcAft>
                <a:spcPts val="1000"/>
              </a:spcAft>
              <a:tabLst>
                <a:tab pos="90170" algn="l"/>
              </a:tabLst>
            </a:pPr>
            <a:r>
              <a:rPr lang="en-GB" sz="1400" dirty="0">
                <a:effectLst/>
                <a:latin typeface="Arial" panose="020B0604020202020204" pitchFamily="34" charset="0"/>
                <a:ea typeface="Calibri" panose="020F0502020204030204" pitchFamily="34" charset="0"/>
                <a:cs typeface="Arial" panose="020B0604020202020204" pitchFamily="34" charset="0"/>
              </a:rPr>
              <a:t>In </a:t>
            </a:r>
            <a:r>
              <a:rPr lang="en-GB" sz="1400" dirty="0">
                <a:latin typeface="Arial" panose="020B0604020202020204" pitchFamily="34" charset="0"/>
                <a:ea typeface="Calibri" panose="020F0502020204030204" pitchFamily="34" charset="0"/>
                <a:cs typeface="Arial" panose="020B0604020202020204" pitchFamily="34" charset="0"/>
              </a:rPr>
              <a:t>Waltham Forest, w</a:t>
            </a:r>
            <a:r>
              <a:rPr lang="en-GB" sz="1400" dirty="0">
                <a:effectLst/>
                <a:latin typeface="Arial" panose="020B0604020202020204" pitchFamily="34" charset="0"/>
                <a:ea typeface="Calibri" panose="020F0502020204030204" pitchFamily="34" charset="0"/>
                <a:cs typeface="Arial" panose="020B0604020202020204" pitchFamily="34" charset="0"/>
              </a:rPr>
              <a:t>e take pride in placing </a:t>
            </a:r>
            <a:r>
              <a:rPr lang="en-GB" sz="1400" b="1" dirty="0">
                <a:solidFill>
                  <a:srgbClr val="2E766D"/>
                </a:solidFill>
                <a:effectLst/>
                <a:latin typeface="Arial" panose="020B0604020202020204" pitchFamily="34" charset="0"/>
                <a:ea typeface="Calibri" panose="020F0502020204030204" pitchFamily="34" charset="0"/>
                <a:cs typeface="Arial" panose="020B0604020202020204" pitchFamily="34" charset="0"/>
              </a:rPr>
              <a:t>people at the heart of our place </a:t>
            </a:r>
            <a:r>
              <a:rPr lang="en-GB" sz="1400" dirty="0">
                <a:effectLst/>
                <a:latin typeface="Arial" panose="020B0604020202020204" pitchFamily="34" charset="0"/>
                <a:ea typeface="Calibri" panose="020F0502020204030204" pitchFamily="34" charset="0"/>
                <a:cs typeface="Arial" panose="020B0604020202020204" pitchFamily="34" charset="0"/>
              </a:rPr>
              <a:t>and work collaboratively to achieve the best possible outcomes for those who we work for and with.</a:t>
            </a:r>
          </a:p>
          <a:p>
            <a:pPr>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As part of your induction you will meet with a range of colleagues for an opportunity to ask questions about the organisation, employee-led networks, CPD opportunities and any other areas you would like further information on. As a new member of the team you may well see things that you think would benefit from changing and we look forward to you helping us to learn about practice innovations. </a:t>
            </a:r>
          </a:p>
          <a:p>
            <a:pPr>
              <a:lnSpc>
                <a:spcPct val="115000"/>
              </a:lnSpc>
              <a:spcAft>
                <a:spcPts val="1000"/>
              </a:spcAft>
              <a:tabLst>
                <a:tab pos="90170" algn="l"/>
              </a:tabLst>
            </a:pPr>
            <a:r>
              <a:rPr lang="en-GB" sz="1400" dirty="0">
                <a:effectLst/>
                <a:latin typeface="Arial" panose="020B0604020202020204" pitchFamily="34" charset="0"/>
                <a:ea typeface="Calibri" panose="020F0502020204030204" pitchFamily="34" charset="0"/>
                <a:cs typeface="Arial" panose="020B0604020202020204" pitchFamily="34" charset="0"/>
              </a:rPr>
              <a:t>I hope you enjoy your role in our organisation. This induction handbook has been set out to support you and help you become orientated to your new work place, colleagues and to our borough.</a:t>
            </a:r>
          </a:p>
          <a:p>
            <a:pPr>
              <a:lnSpc>
                <a:spcPct val="115000"/>
              </a:lnSpc>
              <a:spcAft>
                <a:spcPts val="1000"/>
              </a:spcAft>
              <a:tabLst>
                <a:tab pos="90170" algn="l"/>
              </a:tabLst>
            </a:pPr>
            <a:r>
              <a:rPr lang="en-GB" sz="1400" dirty="0">
                <a:effectLst/>
                <a:latin typeface="Arial" panose="020B0604020202020204" pitchFamily="34" charset="0"/>
                <a:ea typeface="Calibri" panose="020F0502020204030204" pitchFamily="34" charset="0"/>
                <a:cs typeface="Arial" panose="020B0604020202020204" pitchFamily="34" charset="0"/>
              </a:rPr>
              <a:t>I look forward to meeting and working with you in the future.</a:t>
            </a:r>
          </a:p>
          <a:p>
            <a:r>
              <a:rPr lang="en-GB" sz="1400" b="1" dirty="0">
                <a:effectLst/>
                <a:latin typeface="Arial" panose="020B0604020202020204" pitchFamily="34" charset="0"/>
                <a:ea typeface="Calibri" panose="020F0502020204030204" pitchFamily="34" charset="0"/>
                <a:cs typeface="Times New Roman" panose="02020603050405020304" pitchFamily="18" charset="0"/>
              </a:rPr>
              <a:t>Heather Flinders – Strategic Directo</a:t>
            </a:r>
            <a:r>
              <a:rPr lang="en-GB" sz="1400" b="1" dirty="0">
                <a:latin typeface="Arial" panose="020B0604020202020204" pitchFamily="34" charset="0"/>
                <a:ea typeface="Calibri" panose="020F0502020204030204" pitchFamily="34" charset="0"/>
                <a:cs typeface="Times New Roman" panose="02020603050405020304" pitchFamily="18" charset="0"/>
              </a:rPr>
              <a:t>r, People – DCS/DASS</a:t>
            </a:r>
            <a:endParaRPr lang="en-GB" dirty="0"/>
          </a:p>
        </p:txBody>
      </p:sp>
      <p:pic>
        <p:nvPicPr>
          <p:cNvPr id="11" name="Picture 10">
            <a:extLst>
              <a:ext uri="{FF2B5EF4-FFF2-40B4-BE49-F238E27FC236}">
                <a16:creationId xmlns:a16="http://schemas.microsoft.com/office/drawing/2014/main" id="{63759FFC-DE4F-40E9-9946-12B4B0DC149A}"/>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80148" y="6156045"/>
            <a:ext cx="2056212" cy="439964"/>
          </a:xfrm>
          <a:prstGeom prst="rect">
            <a:avLst/>
          </a:prstGeom>
          <a:noFill/>
          <a:ln>
            <a:noFill/>
          </a:ln>
        </p:spPr>
      </p:pic>
    </p:spTree>
    <p:extLst>
      <p:ext uri="{BB962C8B-B14F-4D97-AF65-F5344CB8AC3E}">
        <p14:creationId xmlns:p14="http://schemas.microsoft.com/office/powerpoint/2010/main" val="1851016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9218D0-0901-4989-893B-E93E87DBDEFA}"/>
              </a:ext>
            </a:extLst>
          </p:cNvPr>
          <p:cNvSpPr/>
          <p:nvPr/>
        </p:nvSpPr>
        <p:spPr>
          <a:xfrm>
            <a:off x="575469" y="558801"/>
            <a:ext cx="8748000" cy="447038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B93D46F-1AF0-4168-9B28-4F8D90E2BEEE}"/>
              </a:ext>
            </a:extLst>
          </p:cNvPr>
          <p:cNvSpPr>
            <a:spLocks noGrp="1"/>
          </p:cNvSpPr>
          <p:nvPr>
            <p:ph type="title"/>
          </p:nvPr>
        </p:nvSpPr>
        <p:spPr>
          <a:xfrm>
            <a:off x="1346638" y="1339841"/>
            <a:ext cx="7205662" cy="2908300"/>
          </a:xfrm>
          <a:ln>
            <a:solidFill>
              <a:schemeClr val="bg1"/>
            </a:solidFill>
          </a:ln>
        </p:spPr>
        <p:txBody>
          <a:bodyPr vert="horz" lIns="91440" tIns="45720" rIns="91440" bIns="45720" rtlCol="0" anchor="ctr">
            <a:noAutofit/>
          </a:bodyPr>
          <a:lstStyle/>
          <a:p>
            <a:pPr algn="ctr"/>
            <a:r>
              <a:rPr lang="en-GB" sz="6000" b="1" dirty="0">
                <a:solidFill>
                  <a:srgbClr val="3084CA"/>
                </a:solidFill>
                <a:latin typeface="Segoe UI" panose="020B0502040204020203" pitchFamily="34" charset="0"/>
                <a:cs typeface="Segoe UI" panose="020B0502040204020203" pitchFamily="34" charset="0"/>
              </a:rPr>
              <a:t>HEALTH</a:t>
            </a:r>
            <a:r>
              <a:rPr lang="en-GB" sz="6000" b="1" dirty="0">
                <a:latin typeface="Segoe UI" panose="020B0502040204020203" pitchFamily="34" charset="0"/>
                <a:cs typeface="Segoe UI" panose="020B0502040204020203" pitchFamily="34" charset="0"/>
              </a:rPr>
              <a:t> </a:t>
            </a:r>
            <a:r>
              <a:rPr lang="en-GB" sz="6000" b="1" dirty="0">
                <a:solidFill>
                  <a:srgbClr val="92D050"/>
                </a:solidFill>
                <a:latin typeface="Segoe UI" panose="020B0502040204020203" pitchFamily="34" charset="0"/>
                <a:cs typeface="Segoe UI" panose="020B0502040204020203" pitchFamily="34" charset="0"/>
              </a:rPr>
              <a:t>&amp; WELLBEING</a:t>
            </a:r>
          </a:p>
        </p:txBody>
      </p:sp>
      <p:sp>
        <p:nvSpPr>
          <p:cNvPr id="3" name="Slide Number Placeholder 2">
            <a:extLst>
              <a:ext uri="{FF2B5EF4-FFF2-40B4-BE49-F238E27FC236}">
                <a16:creationId xmlns:a16="http://schemas.microsoft.com/office/drawing/2014/main" id="{922C3E67-C4F1-4D6E-BD84-B6B03535566D}"/>
              </a:ext>
            </a:extLst>
          </p:cNvPr>
          <p:cNvSpPr>
            <a:spLocks noGrp="1"/>
          </p:cNvSpPr>
          <p:nvPr>
            <p:ph type="sldNum" sz="quarter" idx="12"/>
          </p:nvPr>
        </p:nvSpPr>
        <p:spPr/>
        <p:txBody>
          <a:bodyPr/>
          <a:lstStyle/>
          <a:p>
            <a:fld id="{68B98BD7-60DC-4454-9E50-C60F13539E1E}" type="slidenum">
              <a:rPr lang="en-GB" smtClean="0"/>
              <a:t>20</a:t>
            </a:fld>
            <a:endParaRPr lang="en-GB"/>
          </a:p>
        </p:txBody>
      </p:sp>
      <p:grpSp>
        <p:nvGrpSpPr>
          <p:cNvPr id="4" name="Group 3">
            <a:extLst>
              <a:ext uri="{FF2B5EF4-FFF2-40B4-BE49-F238E27FC236}">
                <a16:creationId xmlns:a16="http://schemas.microsoft.com/office/drawing/2014/main" id="{316C927F-31BA-45FC-9C8E-0E9B4EB5D7C7}"/>
              </a:ext>
            </a:extLst>
          </p:cNvPr>
          <p:cNvGrpSpPr/>
          <p:nvPr/>
        </p:nvGrpSpPr>
        <p:grpSpPr>
          <a:xfrm>
            <a:off x="0" y="0"/>
            <a:ext cx="9906001" cy="5720444"/>
            <a:chOff x="0" y="0"/>
            <a:chExt cx="9906001" cy="5720444"/>
          </a:xfrm>
        </p:grpSpPr>
        <p:cxnSp>
          <p:nvCxnSpPr>
            <p:cNvPr id="5" name="Straight Connector 4">
              <a:extLst>
                <a:ext uri="{FF2B5EF4-FFF2-40B4-BE49-F238E27FC236}">
                  <a16:creationId xmlns:a16="http://schemas.microsoft.com/office/drawing/2014/main" id="{44673A9E-C6CF-479E-82C5-414825CCEF5E}"/>
                </a:ext>
              </a:extLst>
            </p:cNvPr>
            <p:cNvCxnSpPr/>
            <p:nvPr/>
          </p:nvCxnSpPr>
          <p:spPr>
            <a:xfrm>
              <a:off x="1189434" y="5720444"/>
              <a:ext cx="7527131" cy="0"/>
            </a:xfrm>
            <a:prstGeom prst="line">
              <a:avLst/>
            </a:prstGeom>
            <a:ln w="857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F71B389-F81A-4209-A1F3-EE61DA8B387C}"/>
                </a:ext>
              </a:extLst>
            </p:cNvPr>
            <p:cNvCxnSpPr>
              <a:cxnSpLocks/>
            </p:cNvCxnSpPr>
            <p:nvPr/>
          </p:nvCxnSpPr>
          <p:spPr>
            <a:xfrm>
              <a:off x="287734" y="0"/>
              <a:ext cx="0" cy="4381500"/>
            </a:xfrm>
            <a:prstGeom prst="line">
              <a:avLst/>
            </a:prstGeom>
            <a:ln w="6000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13A0E3-0084-467C-B5E6-0FB028F27747}"/>
                </a:ext>
              </a:extLst>
            </p:cNvPr>
            <p:cNvCxnSpPr>
              <a:cxnSpLocks/>
            </p:cNvCxnSpPr>
            <p:nvPr/>
          </p:nvCxnSpPr>
          <p:spPr>
            <a:xfrm>
              <a:off x="9618266" y="0"/>
              <a:ext cx="0" cy="4381500"/>
            </a:xfrm>
            <a:prstGeom prst="line">
              <a:avLst/>
            </a:prstGeom>
            <a:ln w="6000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A062AC-18DF-41F8-A38F-90531382F4A8}"/>
                </a:ext>
              </a:extLst>
            </p:cNvPr>
            <p:cNvCxnSpPr>
              <a:cxnSpLocks/>
            </p:cNvCxnSpPr>
            <p:nvPr/>
          </p:nvCxnSpPr>
          <p:spPr>
            <a:xfrm flipH="1">
              <a:off x="0" y="279400"/>
              <a:ext cx="9906001" cy="0"/>
            </a:xfrm>
            <a:prstGeom prst="line">
              <a:avLst/>
            </a:prstGeom>
            <a:ln w="600075">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3287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8263589-3AC7-4B0B-A72B-381FE151EEC0}"/>
              </a:ext>
            </a:extLst>
          </p:cNvPr>
          <p:cNvSpPr/>
          <p:nvPr/>
        </p:nvSpPr>
        <p:spPr>
          <a:xfrm>
            <a:off x="1772806" y="5002846"/>
            <a:ext cx="5748708" cy="1464555"/>
          </a:xfrm>
          <a:prstGeom prst="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030A0"/>
              </a:solidFill>
            </a:endParaRPr>
          </a:p>
        </p:txBody>
      </p:sp>
      <p:sp>
        <p:nvSpPr>
          <p:cNvPr id="8" name="Rectangle 7">
            <a:extLst>
              <a:ext uri="{FF2B5EF4-FFF2-40B4-BE49-F238E27FC236}">
                <a16:creationId xmlns:a16="http://schemas.microsoft.com/office/drawing/2014/main" id="{65140BC2-B965-4E53-AE56-36A1C6E090AD}"/>
              </a:ext>
            </a:extLst>
          </p:cNvPr>
          <p:cNvSpPr/>
          <p:nvPr/>
        </p:nvSpPr>
        <p:spPr>
          <a:xfrm>
            <a:off x="6277203" y="2522506"/>
            <a:ext cx="3303078" cy="2400657"/>
          </a:xfrm>
          <a:prstGeom prst="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B2CC7A-EB53-474F-9392-07DDA8EAB072}"/>
              </a:ext>
            </a:extLst>
          </p:cNvPr>
          <p:cNvSpPr>
            <a:spLocks noGrp="1"/>
          </p:cNvSpPr>
          <p:nvPr>
            <p:ph type="title"/>
          </p:nvPr>
        </p:nvSpPr>
        <p:spPr>
          <a:xfrm rot="16200000">
            <a:off x="-2852243" y="2900577"/>
            <a:ext cx="6659212" cy="918940"/>
          </a:xfrm>
        </p:spPr>
        <p:txBody>
          <a:bodyPr anchor="t">
            <a:noAutofit/>
          </a:bodyPr>
          <a:lstStyle/>
          <a:p>
            <a:pPr algn="r"/>
            <a:r>
              <a:rPr lang="en-GB" sz="5400" b="1" dirty="0">
                <a:solidFill>
                  <a:srgbClr val="7030A0"/>
                </a:solidFill>
                <a:latin typeface="Segoe UI" panose="020B0502040204020203" pitchFamily="34" charset="0"/>
                <a:cs typeface="Segoe UI" panose="020B0502040204020203" pitchFamily="34" charset="0"/>
              </a:rPr>
              <a:t>MENTAL HEALTH &amp; WELLBEING</a:t>
            </a:r>
          </a:p>
        </p:txBody>
      </p:sp>
      <p:sp>
        <p:nvSpPr>
          <p:cNvPr id="4" name="Slide Number Placeholder 3">
            <a:extLst>
              <a:ext uri="{FF2B5EF4-FFF2-40B4-BE49-F238E27FC236}">
                <a16:creationId xmlns:a16="http://schemas.microsoft.com/office/drawing/2014/main" id="{FBAF3D8C-2EC0-4448-AB0E-B850499935E4}"/>
              </a:ext>
            </a:extLst>
          </p:cNvPr>
          <p:cNvSpPr>
            <a:spLocks noGrp="1"/>
          </p:cNvSpPr>
          <p:nvPr>
            <p:ph type="sldNum" sz="quarter" idx="12"/>
          </p:nvPr>
        </p:nvSpPr>
        <p:spPr/>
        <p:txBody>
          <a:bodyPr/>
          <a:lstStyle/>
          <a:p>
            <a:fld id="{68B98BD7-60DC-4454-9E50-C60F13539E1E}" type="slidenum">
              <a:rPr lang="en-GB" smtClean="0"/>
              <a:t>21</a:t>
            </a:fld>
            <a:endParaRPr lang="en-GB"/>
          </a:p>
        </p:txBody>
      </p:sp>
      <p:sp>
        <p:nvSpPr>
          <p:cNvPr id="5" name="Rectangle 2">
            <a:extLst>
              <a:ext uri="{FF2B5EF4-FFF2-40B4-BE49-F238E27FC236}">
                <a16:creationId xmlns:a16="http://schemas.microsoft.com/office/drawing/2014/main" id="{DED14BBD-DE48-430B-AA26-45B07C8AEA7E}"/>
              </a:ext>
            </a:extLst>
          </p:cNvPr>
          <p:cNvSpPr>
            <a:spLocks noChangeArrowheads="1"/>
          </p:cNvSpPr>
          <p:nvPr/>
        </p:nvSpPr>
        <p:spPr bwMode="auto">
          <a:xfrm>
            <a:off x="2579077" y="30441"/>
            <a:ext cx="127911" cy="2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305" tIns="31652" rIns="63305" bIns="31652" numCol="1" anchor="ctr" anchorCtr="0" compatLnSpc="1">
            <a:prstTxWarp prst="textNoShape">
              <a:avLst/>
            </a:prstTxWarp>
            <a:spAutoFit/>
          </a:bodyPr>
          <a:lstStyle/>
          <a:p>
            <a:endParaRPr lang="en-GB" sz="1246"/>
          </a:p>
        </p:txBody>
      </p:sp>
      <p:pic>
        <p:nvPicPr>
          <p:cNvPr id="5121" name="Picture 33">
            <a:extLst>
              <a:ext uri="{FF2B5EF4-FFF2-40B4-BE49-F238E27FC236}">
                <a16:creationId xmlns:a16="http://schemas.microsoft.com/office/drawing/2014/main" id="{E437C0FA-5116-452B-B08A-7FF87D97B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03" t="13425" r="1830" b="13428"/>
          <a:stretch>
            <a:fillRect/>
          </a:stretch>
        </p:blipFill>
        <p:spPr bwMode="auto">
          <a:xfrm>
            <a:off x="6453902" y="2543426"/>
            <a:ext cx="1603370" cy="6620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486681D3-A5EA-4FE0-B0B4-91B4368DC2A4}"/>
              </a:ext>
            </a:extLst>
          </p:cNvPr>
          <p:cNvSpPr>
            <a:spLocks noChangeArrowheads="1"/>
          </p:cNvSpPr>
          <p:nvPr/>
        </p:nvSpPr>
        <p:spPr bwMode="auto">
          <a:xfrm>
            <a:off x="6435533" y="3226845"/>
            <a:ext cx="2959092" cy="15412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305" tIns="31652" rIns="63305" bIns="31652" numCol="1" anchor="ctr" anchorCtr="0" compatLnSpc="1">
            <a:prstTxWarp prst="textNoShape">
              <a:avLst/>
            </a:prstTxWarp>
            <a:spAutoFit/>
          </a:bodyPr>
          <a:lstStyle/>
          <a:p>
            <a:pPr defTabSz="633039" eaLnBrk="0" fontAlgn="base" hangingPunct="0">
              <a:spcBef>
                <a:spcPct val="0"/>
              </a:spcBef>
              <a:spcAft>
                <a:spcPct val="0"/>
              </a:spcAft>
            </a:pPr>
            <a:r>
              <a:rPr lang="en-GB" altLang="en-US" sz="12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Further, </a:t>
            </a:r>
            <a:r>
              <a:rPr lang="en-GB" altLang="en-US" sz="1200" dirty="0">
                <a:solidFill>
                  <a:srgbClr val="333333"/>
                </a:solidFill>
                <a:latin typeface="Segoe UI" panose="020B0502040204020203" pitchFamily="34" charset="0"/>
                <a:ea typeface="Times New Roman" panose="02020603050405020304" pitchFamily="18" charset="0"/>
                <a:cs typeface="Segoe UI" panose="020B0502040204020203" pitchFamily="34" charset="0"/>
              </a:rPr>
              <a:t>all Waltham Forest employees have free access to Thrive, a mental wellbeing app approved by the NHS that staff can download to their personal or work smartphones.</a:t>
            </a:r>
          </a:p>
          <a:p>
            <a:pPr defTabSz="633039" eaLnBrk="0" fontAlgn="base" hangingPunct="0">
              <a:spcBef>
                <a:spcPct val="0"/>
              </a:spcBef>
              <a:spcAft>
                <a:spcPct val="0"/>
              </a:spcAft>
            </a:pPr>
            <a:endParaRPr lang="en-GB" altLang="en-US" sz="1200" dirty="0">
              <a:latin typeface="Segoe UI" panose="020B0502040204020203" pitchFamily="34" charset="0"/>
              <a:ea typeface="Times New Roman" panose="02020603050405020304" pitchFamily="18" charset="0"/>
              <a:cs typeface="Segoe UI" panose="020B0502040204020203" pitchFamily="34" charset="0"/>
            </a:endParaRPr>
          </a:p>
          <a:p>
            <a:pPr defTabSz="633039" eaLnBrk="0" fontAlgn="base" hangingPunct="0">
              <a:spcBef>
                <a:spcPct val="0"/>
              </a:spcBef>
              <a:spcAft>
                <a:spcPct val="0"/>
              </a:spcAft>
            </a:pPr>
            <a:r>
              <a:rPr lang="en-GB" altLang="en-US" sz="12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You can find all the information about Thrive </a:t>
            </a:r>
            <a:r>
              <a:rPr lang="en-GB" altLang="en-US" sz="1200" dirty="0">
                <a:solidFill>
                  <a:srgbClr val="000000"/>
                </a:solidFill>
                <a:latin typeface="Segoe UI" panose="020B0502040204020203" pitchFamily="34" charset="0"/>
                <a:ea typeface="Times New Roman" panose="02020603050405020304" pitchFamily="18" charset="0"/>
                <a:cs typeface="Segoe UI" panose="020B0502040204020203" pitchFamily="34" charset="0"/>
                <a:hlinkClick r:id="rId4"/>
              </a:rPr>
              <a:t>here.</a:t>
            </a:r>
            <a:endParaRPr lang="en-GB" altLang="en-US" sz="1400"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36D0B3B2-0FAB-4DB5-98E3-9E90C00FBC11}"/>
              </a:ext>
            </a:extLst>
          </p:cNvPr>
          <p:cNvSpPr txBox="1"/>
          <p:nvPr/>
        </p:nvSpPr>
        <p:spPr>
          <a:xfrm>
            <a:off x="1772806" y="527780"/>
            <a:ext cx="7807474" cy="1938992"/>
          </a:xfrm>
          <a:prstGeom prst="rect">
            <a:avLst/>
          </a:prstGeom>
          <a:noFill/>
          <a:ln w="28575">
            <a:solidFill>
              <a:srgbClr val="7030A0"/>
            </a:solidFill>
          </a:ln>
        </p:spPr>
        <p:txBody>
          <a:bodyPr wrap="square">
            <a:spAutoFit/>
          </a:bodyPr>
          <a:lstStyle/>
          <a:p>
            <a:r>
              <a:rPr lang="en-GB" sz="2000" b="1" dirty="0">
                <a:solidFill>
                  <a:srgbClr val="92D050"/>
                </a:solidFill>
                <a:effectLst/>
                <a:latin typeface="Segoe UI" panose="020B0502040204020203" pitchFamily="34" charset="0"/>
                <a:ea typeface="Times New Roman" panose="02020603050405020304" pitchFamily="18" charset="0"/>
                <a:cs typeface="Segoe UI" panose="020B0502040204020203" pitchFamily="34" charset="0"/>
              </a:rPr>
              <a:t>How are you?</a:t>
            </a:r>
          </a:p>
          <a:p>
            <a:r>
              <a:rPr lang="en-GB" sz="1400" dirty="0">
                <a:effectLst/>
                <a:latin typeface="Segoe UI" panose="020B0502040204020203" pitchFamily="34" charset="0"/>
                <a:ea typeface="Times New Roman" panose="02020603050405020304" pitchFamily="18" charset="0"/>
                <a:cs typeface="Segoe UI" panose="020B0502040204020203" pitchFamily="34" charset="0"/>
              </a:rPr>
              <a:t> </a:t>
            </a:r>
          </a:p>
          <a:p>
            <a:r>
              <a:rPr lang="en-GB" sz="1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Many of us will answer ‘fine’, even when we’re not. Too often, mental health problems are treated as a taboo subject, especially at work. However, mental health affects us all and we should feel able to talk about it and here at Waltham Forest we encourage open conversations about mental health.</a:t>
            </a:r>
          </a:p>
          <a:p>
            <a:endParaRPr lang="en-GB" sz="1200"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r>
              <a:rPr lang="en-GB" sz="1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We want all staff to feel they can be open about their mental health and ask for support if they need it from colleagues, managers or our staff support line on </a:t>
            </a:r>
            <a:r>
              <a:rPr lang="en-GB" sz="1200" b="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0800 243 458</a:t>
            </a:r>
            <a:r>
              <a:rPr lang="en-GB" sz="1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t>
            </a:r>
            <a:endParaRPr lang="en-GB" sz="1200" dirty="0">
              <a:effectLst/>
              <a:latin typeface="Segoe UI" panose="020B0502040204020203" pitchFamily="34" charset="0"/>
              <a:ea typeface="Times New Roman" panose="02020603050405020304" pitchFamily="18" charset="0"/>
              <a:cs typeface="Segoe UI" panose="020B0502040204020203" pitchFamily="34" charset="0"/>
            </a:endParaRPr>
          </a:p>
          <a:p>
            <a:r>
              <a:rPr lang="en-GB" sz="1400" dirty="0">
                <a:effectLst/>
                <a:latin typeface="Segoe UI" panose="020B0502040204020203" pitchFamily="34" charset="0"/>
                <a:ea typeface="Times New Roman" panose="02020603050405020304" pitchFamily="18" charset="0"/>
                <a:cs typeface="Segoe UI" panose="020B0502040204020203" pitchFamily="34" charset="0"/>
              </a:rPr>
              <a:t> </a:t>
            </a:r>
          </a:p>
        </p:txBody>
      </p:sp>
      <p:sp>
        <p:nvSpPr>
          <p:cNvPr id="13" name="Teardrop 12">
            <a:extLst>
              <a:ext uri="{FF2B5EF4-FFF2-40B4-BE49-F238E27FC236}">
                <a16:creationId xmlns:a16="http://schemas.microsoft.com/office/drawing/2014/main" id="{9BB763F8-FBA5-4F48-8382-8F1AF2D62B7D}"/>
              </a:ext>
            </a:extLst>
          </p:cNvPr>
          <p:cNvSpPr/>
          <p:nvPr/>
        </p:nvSpPr>
        <p:spPr>
          <a:xfrm rot="5400000">
            <a:off x="7624102" y="4576102"/>
            <a:ext cx="2249122" cy="2314674"/>
          </a:xfrm>
          <a:prstGeom prst="teardrop">
            <a:avLst/>
          </a:prstGeom>
          <a:solidFill>
            <a:srgbClr val="92D05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R="0" lvl="0" algn="ctr" defTabSz="914400" rtl="0" eaLnBrk="0" fontAlgn="base" latinLnBrk="0" hangingPunct="0">
              <a:lnSpc>
                <a:spcPct val="114000"/>
              </a:lnSpc>
              <a:spcBef>
                <a:spcPct val="0"/>
              </a:spcBef>
              <a:spcAft>
                <a:spcPts val="600"/>
              </a:spcAft>
              <a:buClr>
                <a:srgbClr val="00B0F0"/>
              </a:buClr>
              <a:buSzPct val="150000"/>
              <a:tabLst/>
            </a:pPr>
            <a:endParaRPr kumimoji="0" lang="en-GB" altLang="en-US" sz="1300" b="1" i="0" u="none" strike="noStrike" cap="none" normalizeH="0" baseline="0" dirty="0">
              <a:ln>
                <a:noFill/>
              </a:ln>
              <a:solidFill>
                <a:srgbClr val="FFC000"/>
              </a:solidFill>
              <a:effectLst/>
              <a:latin typeface="Segoe UI" panose="020B0502040204020203" pitchFamily="34" charset="0"/>
              <a:ea typeface="Calibri" panose="020F0502020204030204" pitchFamily="34" charset="0"/>
              <a:cs typeface="Segoe UI" panose="020B0502040204020203" pitchFamily="34" charset="0"/>
            </a:endParaRPr>
          </a:p>
          <a:p>
            <a:pPr marR="0" lvl="0" algn="ctr" defTabSz="914400" rtl="0" eaLnBrk="0" fontAlgn="base" latinLnBrk="0" hangingPunct="0">
              <a:lnSpc>
                <a:spcPct val="114000"/>
              </a:lnSpc>
              <a:spcBef>
                <a:spcPct val="0"/>
              </a:spcBef>
              <a:spcAft>
                <a:spcPts val="600"/>
              </a:spcAft>
              <a:buClr>
                <a:srgbClr val="00B0F0"/>
              </a:buClr>
              <a:buSzPct val="150000"/>
              <a:tabLst/>
            </a:pPr>
            <a:r>
              <a:rPr kumimoji="0" lang="en-GB" altLang="en-US" sz="1300" b="1"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More information and support about maintaining health and wellbeing is available on </a:t>
            </a:r>
          </a:p>
          <a:p>
            <a:pPr marR="0" lvl="0" algn="ctr" defTabSz="914400" rtl="0" eaLnBrk="0" fontAlgn="base" latinLnBrk="0" hangingPunct="0">
              <a:lnSpc>
                <a:spcPct val="114000"/>
              </a:lnSpc>
              <a:spcBef>
                <a:spcPct val="0"/>
              </a:spcBef>
              <a:spcAft>
                <a:spcPts val="600"/>
              </a:spcAft>
              <a:buClr>
                <a:srgbClr val="00B0F0"/>
              </a:buClr>
              <a:buSzPct val="150000"/>
              <a:tabLst/>
            </a:pPr>
            <a:r>
              <a:rPr kumimoji="0" lang="en-GB" altLang="en-US" sz="1300" b="1"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Forest Hub</a:t>
            </a:r>
          </a:p>
        </p:txBody>
      </p:sp>
      <p:grpSp>
        <p:nvGrpSpPr>
          <p:cNvPr id="10" name="Graphic 14" descr="Lightbulb with solid fill">
            <a:extLst>
              <a:ext uri="{FF2B5EF4-FFF2-40B4-BE49-F238E27FC236}">
                <a16:creationId xmlns:a16="http://schemas.microsoft.com/office/drawing/2014/main" id="{C8B471BC-A3DD-488B-973C-1CF787D86636}"/>
              </a:ext>
            </a:extLst>
          </p:cNvPr>
          <p:cNvGrpSpPr/>
          <p:nvPr/>
        </p:nvGrpSpPr>
        <p:grpSpPr>
          <a:xfrm>
            <a:off x="8427638" y="4647431"/>
            <a:ext cx="589994" cy="533123"/>
            <a:chOff x="8201667" y="4849298"/>
            <a:chExt cx="914400" cy="914400"/>
          </a:xfrm>
          <a:solidFill>
            <a:schemeClr val="bg1"/>
          </a:solidFill>
        </p:grpSpPr>
        <p:sp>
          <p:nvSpPr>
            <p:cNvPr id="11" name="Freeform: Shape 10">
              <a:extLst>
                <a:ext uri="{FF2B5EF4-FFF2-40B4-BE49-F238E27FC236}">
                  <a16:creationId xmlns:a16="http://schemas.microsoft.com/office/drawing/2014/main" id="{635B1B8E-9A1B-4E99-83DD-3F97D6DA49B4}"/>
                </a:ext>
              </a:extLst>
            </p:cNvPr>
            <p:cNvSpPr/>
            <p:nvPr/>
          </p:nvSpPr>
          <p:spPr>
            <a:xfrm>
              <a:off x="8535042" y="5458898"/>
              <a:ext cx="247650" cy="57150"/>
            </a:xfrm>
            <a:custGeom>
              <a:avLst/>
              <a:gdLst>
                <a:gd name="connsiteX0" fmla="*/ 28575 w 247650"/>
                <a:gd name="connsiteY0" fmla="*/ 0 h 57150"/>
                <a:gd name="connsiteX1" fmla="*/ 219075 w 247650"/>
                <a:gd name="connsiteY1" fmla="*/ 0 h 57150"/>
                <a:gd name="connsiteX2" fmla="*/ 247650 w 247650"/>
                <a:gd name="connsiteY2" fmla="*/ 28575 h 57150"/>
                <a:gd name="connsiteX3" fmla="*/ 219075 w 247650"/>
                <a:gd name="connsiteY3" fmla="*/ 57150 h 57150"/>
                <a:gd name="connsiteX4" fmla="*/ 28575 w 247650"/>
                <a:gd name="connsiteY4" fmla="*/ 57150 h 57150"/>
                <a:gd name="connsiteX5" fmla="*/ 0 w 247650"/>
                <a:gd name="connsiteY5" fmla="*/ 28575 h 57150"/>
                <a:gd name="connsiteX6" fmla="*/ 28575 w 24765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57150">
                  <a:moveTo>
                    <a:pt x="28575" y="0"/>
                  </a:moveTo>
                  <a:lnTo>
                    <a:pt x="219075" y="0"/>
                  </a:lnTo>
                  <a:cubicBezTo>
                    <a:pt x="235268" y="0"/>
                    <a:pt x="247650" y="12383"/>
                    <a:pt x="247650" y="28575"/>
                  </a:cubicBezTo>
                  <a:cubicBezTo>
                    <a:pt x="247650" y="44767"/>
                    <a:pt x="235268" y="57150"/>
                    <a:pt x="219075" y="57150"/>
                  </a:cubicBezTo>
                  <a:lnTo>
                    <a:pt x="28575" y="57150"/>
                  </a:lnTo>
                  <a:cubicBezTo>
                    <a:pt x="12382" y="57150"/>
                    <a:pt x="0" y="44767"/>
                    <a:pt x="0" y="28575"/>
                  </a:cubicBezTo>
                  <a:cubicBezTo>
                    <a:pt x="0" y="12383"/>
                    <a:pt x="12382" y="0"/>
                    <a:pt x="28575" y="0"/>
                  </a:cubicBezTo>
                  <a:close/>
                </a:path>
              </a:pathLst>
            </a:custGeom>
            <a:grpFill/>
            <a:ln w="9525" cap="flat">
              <a:solidFill>
                <a:srgbClr val="FFC000"/>
              </a:solid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0C0BDE2-8654-46E3-A90D-3C7A13EAC5B1}"/>
                </a:ext>
              </a:extLst>
            </p:cNvPr>
            <p:cNvSpPr/>
            <p:nvPr/>
          </p:nvSpPr>
          <p:spPr>
            <a:xfrm>
              <a:off x="8535042" y="5554148"/>
              <a:ext cx="247650" cy="57150"/>
            </a:xfrm>
            <a:custGeom>
              <a:avLst/>
              <a:gdLst>
                <a:gd name="connsiteX0" fmla="*/ 28575 w 247650"/>
                <a:gd name="connsiteY0" fmla="*/ 0 h 57150"/>
                <a:gd name="connsiteX1" fmla="*/ 219075 w 247650"/>
                <a:gd name="connsiteY1" fmla="*/ 0 h 57150"/>
                <a:gd name="connsiteX2" fmla="*/ 247650 w 247650"/>
                <a:gd name="connsiteY2" fmla="*/ 28575 h 57150"/>
                <a:gd name="connsiteX3" fmla="*/ 219075 w 247650"/>
                <a:gd name="connsiteY3" fmla="*/ 57150 h 57150"/>
                <a:gd name="connsiteX4" fmla="*/ 28575 w 247650"/>
                <a:gd name="connsiteY4" fmla="*/ 57150 h 57150"/>
                <a:gd name="connsiteX5" fmla="*/ 0 w 247650"/>
                <a:gd name="connsiteY5" fmla="*/ 28575 h 57150"/>
                <a:gd name="connsiteX6" fmla="*/ 28575 w 24765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57150">
                  <a:moveTo>
                    <a:pt x="28575" y="0"/>
                  </a:moveTo>
                  <a:lnTo>
                    <a:pt x="219075" y="0"/>
                  </a:lnTo>
                  <a:cubicBezTo>
                    <a:pt x="235268" y="0"/>
                    <a:pt x="247650" y="12383"/>
                    <a:pt x="247650" y="28575"/>
                  </a:cubicBezTo>
                  <a:cubicBezTo>
                    <a:pt x="247650" y="44767"/>
                    <a:pt x="235268" y="57150"/>
                    <a:pt x="219075" y="57150"/>
                  </a:cubicBezTo>
                  <a:lnTo>
                    <a:pt x="28575" y="57150"/>
                  </a:lnTo>
                  <a:cubicBezTo>
                    <a:pt x="12382" y="57150"/>
                    <a:pt x="0" y="44767"/>
                    <a:pt x="0" y="28575"/>
                  </a:cubicBezTo>
                  <a:cubicBezTo>
                    <a:pt x="0" y="12383"/>
                    <a:pt x="12382" y="0"/>
                    <a:pt x="28575" y="0"/>
                  </a:cubicBezTo>
                  <a:close/>
                </a:path>
              </a:pathLst>
            </a:custGeom>
            <a:grpFill/>
            <a:ln w="9525" cap="flat">
              <a:solidFill>
                <a:srgbClr val="FFC000"/>
              </a:solid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09CC5A8-176F-47C2-9FC3-C0E413996F73}"/>
                </a:ext>
              </a:extLst>
            </p:cNvPr>
            <p:cNvSpPr/>
            <p:nvPr/>
          </p:nvSpPr>
          <p:spPr>
            <a:xfrm>
              <a:off x="8596954" y="5649398"/>
              <a:ext cx="123825" cy="57150"/>
            </a:xfrm>
            <a:custGeom>
              <a:avLst/>
              <a:gdLst>
                <a:gd name="connsiteX0" fmla="*/ 0 w 123825"/>
                <a:gd name="connsiteY0" fmla="*/ 0 h 57150"/>
                <a:gd name="connsiteX1" fmla="*/ 61913 w 123825"/>
                <a:gd name="connsiteY1" fmla="*/ 57150 h 57150"/>
                <a:gd name="connsiteX2" fmla="*/ 123825 w 123825"/>
                <a:gd name="connsiteY2" fmla="*/ 0 h 57150"/>
                <a:gd name="connsiteX3" fmla="*/ 0 w 123825"/>
                <a:gd name="connsiteY3" fmla="*/ 0 h 57150"/>
              </a:gdLst>
              <a:ahLst/>
              <a:cxnLst>
                <a:cxn ang="0">
                  <a:pos x="connsiteX0" y="connsiteY0"/>
                </a:cxn>
                <a:cxn ang="0">
                  <a:pos x="connsiteX1" y="connsiteY1"/>
                </a:cxn>
                <a:cxn ang="0">
                  <a:pos x="connsiteX2" y="connsiteY2"/>
                </a:cxn>
                <a:cxn ang="0">
                  <a:pos x="connsiteX3" y="connsiteY3"/>
                </a:cxn>
              </a:cxnLst>
              <a:rect l="l" t="t" r="r" b="b"/>
              <a:pathLst>
                <a:path w="123825" h="57150">
                  <a:moveTo>
                    <a:pt x="0" y="0"/>
                  </a:moveTo>
                  <a:cubicBezTo>
                    <a:pt x="2857" y="32385"/>
                    <a:pt x="29527" y="57150"/>
                    <a:pt x="61913" y="57150"/>
                  </a:cubicBezTo>
                  <a:cubicBezTo>
                    <a:pt x="94298" y="57150"/>
                    <a:pt x="120968" y="32385"/>
                    <a:pt x="123825" y="0"/>
                  </a:cubicBezTo>
                  <a:lnTo>
                    <a:pt x="0" y="0"/>
                  </a:lnTo>
                  <a:close/>
                </a:path>
              </a:pathLst>
            </a:custGeom>
            <a:grpFill/>
            <a:ln w="9525" cap="flat">
              <a:solidFill>
                <a:srgbClr val="FFC000"/>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FBD4627-D99F-404A-9657-7AD44A760481}"/>
                </a:ext>
              </a:extLst>
            </p:cNvPr>
            <p:cNvSpPr/>
            <p:nvPr/>
          </p:nvSpPr>
          <p:spPr>
            <a:xfrm>
              <a:off x="8411217" y="4906448"/>
              <a:ext cx="495300" cy="514350"/>
            </a:xfrm>
            <a:custGeom>
              <a:avLst/>
              <a:gdLst>
                <a:gd name="connsiteX0" fmla="*/ 247650 w 495300"/>
                <a:gd name="connsiteY0" fmla="*/ 0 h 514350"/>
                <a:gd name="connsiteX1" fmla="*/ 247650 w 495300"/>
                <a:gd name="connsiteY1" fmla="*/ 0 h 514350"/>
                <a:gd name="connsiteX2" fmla="*/ 247650 w 495300"/>
                <a:gd name="connsiteY2" fmla="*/ 0 h 514350"/>
                <a:gd name="connsiteX3" fmla="*/ 0 w 495300"/>
                <a:gd name="connsiteY3" fmla="*/ 244793 h 514350"/>
                <a:gd name="connsiteX4" fmla="*/ 0 w 495300"/>
                <a:gd name="connsiteY4" fmla="*/ 253365 h 514350"/>
                <a:gd name="connsiteX5" fmla="*/ 17145 w 495300"/>
                <a:gd name="connsiteY5" fmla="*/ 339090 h 514350"/>
                <a:gd name="connsiteX6" fmla="*/ 60007 w 495300"/>
                <a:gd name="connsiteY6" fmla="*/ 409575 h 514350"/>
                <a:gd name="connsiteX7" fmla="*/ 118110 w 495300"/>
                <a:gd name="connsiteY7" fmla="*/ 503873 h 514350"/>
                <a:gd name="connsiteX8" fmla="*/ 135255 w 495300"/>
                <a:gd name="connsiteY8" fmla="*/ 514350 h 514350"/>
                <a:gd name="connsiteX9" fmla="*/ 360045 w 495300"/>
                <a:gd name="connsiteY9" fmla="*/ 514350 h 514350"/>
                <a:gd name="connsiteX10" fmla="*/ 377190 w 495300"/>
                <a:gd name="connsiteY10" fmla="*/ 503873 h 514350"/>
                <a:gd name="connsiteX11" fmla="*/ 435292 w 495300"/>
                <a:gd name="connsiteY11" fmla="*/ 409575 h 514350"/>
                <a:gd name="connsiteX12" fmla="*/ 478155 w 495300"/>
                <a:gd name="connsiteY12" fmla="*/ 339090 h 514350"/>
                <a:gd name="connsiteX13" fmla="*/ 495300 w 495300"/>
                <a:gd name="connsiteY13" fmla="*/ 253365 h 514350"/>
                <a:gd name="connsiteX14" fmla="*/ 495300 w 495300"/>
                <a:gd name="connsiteY14" fmla="*/ 244793 h 514350"/>
                <a:gd name="connsiteX15" fmla="*/ 247650 w 495300"/>
                <a:gd name="connsiteY15" fmla="*/ 0 h 514350"/>
                <a:gd name="connsiteX16" fmla="*/ 438150 w 495300"/>
                <a:gd name="connsiteY16" fmla="*/ 252413 h 514350"/>
                <a:gd name="connsiteX17" fmla="*/ 424815 w 495300"/>
                <a:gd name="connsiteY17" fmla="*/ 319088 h 514350"/>
                <a:gd name="connsiteX18" fmla="*/ 392430 w 495300"/>
                <a:gd name="connsiteY18" fmla="*/ 371475 h 514350"/>
                <a:gd name="connsiteX19" fmla="*/ 337185 w 495300"/>
                <a:gd name="connsiteY19" fmla="*/ 457200 h 514350"/>
                <a:gd name="connsiteX20" fmla="*/ 247650 w 495300"/>
                <a:gd name="connsiteY20" fmla="*/ 457200 h 514350"/>
                <a:gd name="connsiteX21" fmla="*/ 159068 w 495300"/>
                <a:gd name="connsiteY21" fmla="*/ 457200 h 514350"/>
                <a:gd name="connsiteX22" fmla="*/ 103823 w 495300"/>
                <a:gd name="connsiteY22" fmla="*/ 371475 h 514350"/>
                <a:gd name="connsiteX23" fmla="*/ 71438 w 495300"/>
                <a:gd name="connsiteY23" fmla="*/ 319088 h 514350"/>
                <a:gd name="connsiteX24" fmla="*/ 58103 w 495300"/>
                <a:gd name="connsiteY24" fmla="*/ 252413 h 514350"/>
                <a:gd name="connsiteX25" fmla="*/ 58103 w 495300"/>
                <a:gd name="connsiteY25" fmla="*/ 244793 h 514350"/>
                <a:gd name="connsiteX26" fmla="*/ 248602 w 495300"/>
                <a:gd name="connsiteY26" fmla="*/ 56197 h 514350"/>
                <a:gd name="connsiteX27" fmla="*/ 248602 w 495300"/>
                <a:gd name="connsiteY27" fmla="*/ 56197 h 514350"/>
                <a:gd name="connsiteX28" fmla="*/ 248602 w 495300"/>
                <a:gd name="connsiteY28" fmla="*/ 56197 h 514350"/>
                <a:gd name="connsiteX29" fmla="*/ 248602 w 495300"/>
                <a:gd name="connsiteY29" fmla="*/ 56197 h 514350"/>
                <a:gd name="connsiteX30" fmla="*/ 248602 w 495300"/>
                <a:gd name="connsiteY30" fmla="*/ 56197 h 514350"/>
                <a:gd name="connsiteX31" fmla="*/ 248602 w 495300"/>
                <a:gd name="connsiteY31" fmla="*/ 56197 h 514350"/>
                <a:gd name="connsiteX32" fmla="*/ 248602 w 495300"/>
                <a:gd name="connsiteY32" fmla="*/ 56197 h 514350"/>
                <a:gd name="connsiteX33" fmla="*/ 439103 w 495300"/>
                <a:gd name="connsiteY33" fmla="*/ 244793 h 514350"/>
                <a:gd name="connsiteX34" fmla="*/ 439103 w 495300"/>
                <a:gd name="connsiteY34" fmla="*/ 252413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5300" h="514350">
                  <a:moveTo>
                    <a:pt x="247650" y="0"/>
                  </a:moveTo>
                  <a:cubicBezTo>
                    <a:pt x="247650" y="0"/>
                    <a:pt x="247650" y="0"/>
                    <a:pt x="247650" y="0"/>
                  </a:cubicBezTo>
                  <a:cubicBezTo>
                    <a:pt x="247650" y="0"/>
                    <a:pt x="247650" y="0"/>
                    <a:pt x="247650" y="0"/>
                  </a:cubicBezTo>
                  <a:cubicBezTo>
                    <a:pt x="112395" y="952"/>
                    <a:pt x="2857" y="109538"/>
                    <a:pt x="0" y="244793"/>
                  </a:cubicBezTo>
                  <a:lnTo>
                    <a:pt x="0" y="253365"/>
                  </a:lnTo>
                  <a:cubicBezTo>
                    <a:pt x="953" y="282893"/>
                    <a:pt x="6668" y="311468"/>
                    <a:pt x="17145" y="339090"/>
                  </a:cubicBezTo>
                  <a:cubicBezTo>
                    <a:pt x="27622" y="364808"/>
                    <a:pt x="41910" y="388620"/>
                    <a:pt x="60007" y="409575"/>
                  </a:cubicBezTo>
                  <a:cubicBezTo>
                    <a:pt x="82868" y="434340"/>
                    <a:pt x="107632" y="482918"/>
                    <a:pt x="118110" y="503873"/>
                  </a:cubicBezTo>
                  <a:cubicBezTo>
                    <a:pt x="120968" y="510540"/>
                    <a:pt x="127635" y="514350"/>
                    <a:pt x="135255" y="514350"/>
                  </a:cubicBezTo>
                  <a:lnTo>
                    <a:pt x="360045" y="514350"/>
                  </a:lnTo>
                  <a:cubicBezTo>
                    <a:pt x="367665" y="514350"/>
                    <a:pt x="374333" y="510540"/>
                    <a:pt x="377190" y="503873"/>
                  </a:cubicBezTo>
                  <a:cubicBezTo>
                    <a:pt x="387668" y="482918"/>
                    <a:pt x="412433" y="434340"/>
                    <a:pt x="435292" y="409575"/>
                  </a:cubicBezTo>
                  <a:cubicBezTo>
                    <a:pt x="453390" y="388620"/>
                    <a:pt x="468630" y="364808"/>
                    <a:pt x="478155" y="339090"/>
                  </a:cubicBezTo>
                  <a:cubicBezTo>
                    <a:pt x="488633" y="311468"/>
                    <a:pt x="494348" y="282893"/>
                    <a:pt x="495300" y="253365"/>
                  </a:cubicBezTo>
                  <a:lnTo>
                    <a:pt x="495300" y="244793"/>
                  </a:lnTo>
                  <a:cubicBezTo>
                    <a:pt x="492442" y="109538"/>
                    <a:pt x="382905" y="952"/>
                    <a:pt x="247650" y="0"/>
                  </a:cubicBezTo>
                  <a:close/>
                  <a:moveTo>
                    <a:pt x="438150" y="252413"/>
                  </a:moveTo>
                  <a:cubicBezTo>
                    <a:pt x="437198" y="275273"/>
                    <a:pt x="432435" y="298133"/>
                    <a:pt x="424815" y="319088"/>
                  </a:cubicBezTo>
                  <a:cubicBezTo>
                    <a:pt x="417195" y="338138"/>
                    <a:pt x="406717" y="356235"/>
                    <a:pt x="392430" y="371475"/>
                  </a:cubicBezTo>
                  <a:cubicBezTo>
                    <a:pt x="370523" y="398145"/>
                    <a:pt x="351473" y="426720"/>
                    <a:pt x="337185" y="457200"/>
                  </a:cubicBezTo>
                  <a:lnTo>
                    <a:pt x="247650" y="457200"/>
                  </a:lnTo>
                  <a:lnTo>
                    <a:pt x="159068" y="457200"/>
                  </a:lnTo>
                  <a:cubicBezTo>
                    <a:pt x="143827" y="426720"/>
                    <a:pt x="124777" y="398145"/>
                    <a:pt x="103823" y="371475"/>
                  </a:cubicBezTo>
                  <a:cubicBezTo>
                    <a:pt x="90488" y="356235"/>
                    <a:pt x="79057" y="338138"/>
                    <a:pt x="71438" y="319088"/>
                  </a:cubicBezTo>
                  <a:cubicBezTo>
                    <a:pt x="62865" y="298133"/>
                    <a:pt x="59055" y="275273"/>
                    <a:pt x="58103" y="252413"/>
                  </a:cubicBezTo>
                  <a:lnTo>
                    <a:pt x="58103" y="244793"/>
                  </a:lnTo>
                  <a:cubicBezTo>
                    <a:pt x="60007" y="140970"/>
                    <a:pt x="144780" y="57150"/>
                    <a:pt x="248602" y="56197"/>
                  </a:cubicBezTo>
                  <a:lnTo>
                    <a:pt x="248602" y="56197"/>
                  </a:lnTo>
                  <a:lnTo>
                    <a:pt x="248602" y="56197"/>
                  </a:lnTo>
                  <a:cubicBezTo>
                    <a:pt x="248602" y="56197"/>
                    <a:pt x="248602" y="56197"/>
                    <a:pt x="248602" y="56197"/>
                  </a:cubicBezTo>
                  <a:cubicBezTo>
                    <a:pt x="248602" y="56197"/>
                    <a:pt x="248602" y="56197"/>
                    <a:pt x="248602" y="56197"/>
                  </a:cubicBezTo>
                  <a:lnTo>
                    <a:pt x="248602" y="56197"/>
                  </a:lnTo>
                  <a:lnTo>
                    <a:pt x="248602" y="56197"/>
                  </a:lnTo>
                  <a:cubicBezTo>
                    <a:pt x="352425" y="57150"/>
                    <a:pt x="437198" y="140018"/>
                    <a:pt x="439103" y="244793"/>
                  </a:cubicBezTo>
                  <a:lnTo>
                    <a:pt x="439103" y="252413"/>
                  </a:lnTo>
                  <a:close/>
                </a:path>
              </a:pathLst>
            </a:custGeom>
            <a:grpFill/>
            <a:ln w="9525" cap="flat">
              <a:solidFill>
                <a:srgbClr val="FFC000"/>
              </a:solidFill>
              <a:prstDash val="solid"/>
              <a:miter/>
            </a:ln>
          </p:spPr>
          <p:txBody>
            <a:bodyPr rtlCol="0" anchor="ctr"/>
            <a:lstStyle/>
            <a:p>
              <a:endParaRPr lang="en-GB"/>
            </a:p>
          </p:txBody>
        </p:sp>
      </p:grpSp>
      <p:sp>
        <p:nvSpPr>
          <p:cNvPr id="16" name="TextBox 15">
            <a:extLst>
              <a:ext uri="{FF2B5EF4-FFF2-40B4-BE49-F238E27FC236}">
                <a16:creationId xmlns:a16="http://schemas.microsoft.com/office/drawing/2014/main" id="{1B638161-569E-4CF3-A6F2-0943CCA3F849}"/>
              </a:ext>
            </a:extLst>
          </p:cNvPr>
          <p:cNvSpPr txBox="1"/>
          <p:nvPr/>
        </p:nvSpPr>
        <p:spPr>
          <a:xfrm>
            <a:off x="1772806" y="2522507"/>
            <a:ext cx="4450543" cy="2400657"/>
          </a:xfrm>
          <a:prstGeom prst="rect">
            <a:avLst/>
          </a:prstGeom>
          <a:noFill/>
          <a:ln w="28575">
            <a:solidFill>
              <a:srgbClr val="7030A0"/>
            </a:solidFill>
          </a:ln>
        </p:spPr>
        <p:txBody>
          <a:bodyPr wrap="square">
            <a:spAutoFit/>
          </a:bodyPr>
          <a:lstStyle/>
          <a:p>
            <a:r>
              <a:rPr lang="en-GB" b="1" dirty="0">
                <a:solidFill>
                  <a:srgbClr val="92D050"/>
                </a:solidFill>
                <a:effectLst/>
                <a:latin typeface="Segoe UI" panose="020B0502040204020203" pitchFamily="34" charset="0"/>
                <a:cs typeface="Segoe UI" panose="020B0502040204020203" pitchFamily="34" charset="0"/>
              </a:rPr>
              <a:t>Employee assistance scheme </a:t>
            </a:r>
          </a:p>
          <a:p>
            <a:r>
              <a:rPr lang="en-GB" sz="1200" dirty="0">
                <a:effectLst/>
                <a:latin typeface="Segoe UI" panose="020B0502040204020203" pitchFamily="34" charset="0"/>
                <a:ea typeface="Calibri" panose="020F0502020204030204" pitchFamily="34" charset="0"/>
                <a:cs typeface="Segoe UI" panose="020B0502040204020203" pitchFamily="34" charset="0"/>
              </a:rPr>
              <a:t> </a:t>
            </a:r>
          </a:p>
          <a:p>
            <a:r>
              <a:rPr lang="en-GB" sz="1200" dirty="0">
                <a:effectLst/>
                <a:latin typeface="Segoe UI" panose="020B0502040204020203" pitchFamily="34" charset="0"/>
                <a:ea typeface="Calibri" panose="020F0502020204030204" pitchFamily="34" charset="0"/>
                <a:cs typeface="Segoe UI" panose="020B0502040204020203" pitchFamily="34" charset="0"/>
              </a:rPr>
              <a:t>Waltham Forest operates an Employee Assistance Scheme whereby staff have access to </a:t>
            </a:r>
            <a:r>
              <a:rPr lang="en-GB" sz="1200" dirty="0">
                <a:solidFill>
                  <a:srgbClr val="333333"/>
                </a:solidFill>
                <a:effectLst/>
                <a:latin typeface="Segoe UI" panose="020B0502040204020203" pitchFamily="34" charset="0"/>
                <a:ea typeface="Calibri" panose="020F0502020204030204" pitchFamily="34" charset="0"/>
                <a:cs typeface="Segoe UI" panose="020B0502040204020203" pitchFamily="34" charset="0"/>
              </a:rPr>
              <a:t>team of counsellors and advisors who can help with a wide range of problems including work-related issues and personal and family issues. Please note that this is a confidential service.</a:t>
            </a:r>
            <a:endParaRPr lang="en-GB" sz="1200" dirty="0">
              <a:effectLst/>
              <a:latin typeface="Segoe UI" panose="020B0502040204020203" pitchFamily="34" charset="0"/>
              <a:ea typeface="Calibri" panose="020F0502020204030204" pitchFamily="34" charset="0"/>
              <a:cs typeface="Segoe UI" panose="020B0502040204020203" pitchFamily="34" charset="0"/>
            </a:endParaRPr>
          </a:p>
          <a:p>
            <a:endParaRPr lang="en-GB" sz="1200" dirty="0">
              <a:solidFill>
                <a:srgbClr val="FF0000"/>
              </a:solidFill>
              <a:latin typeface="Segoe UI" panose="020B0502040204020203" pitchFamily="34" charset="0"/>
              <a:ea typeface="Times New Roman" panose="02020603050405020304" pitchFamily="18" charset="0"/>
              <a:cs typeface="Segoe UI" panose="020B0502040204020203" pitchFamily="34" charset="0"/>
            </a:endParaRPr>
          </a:p>
          <a:p>
            <a:endParaRPr lang="en-GB" sz="1200" dirty="0">
              <a:effectLst/>
              <a:latin typeface="Segoe UI" panose="020B0502040204020203" pitchFamily="34" charset="0"/>
              <a:ea typeface="Calibri" panose="020F0502020204030204" pitchFamily="34" charset="0"/>
              <a:cs typeface="Segoe UI" panose="020B0502040204020203" pitchFamily="34" charset="0"/>
            </a:endParaRPr>
          </a:p>
          <a:p>
            <a:r>
              <a:rPr lang="en-GB" sz="1200" dirty="0">
                <a:effectLst/>
                <a:latin typeface="Segoe UI" panose="020B0502040204020203" pitchFamily="34" charset="0"/>
                <a:ea typeface="Calibri" panose="020F0502020204030204" pitchFamily="34" charset="0"/>
                <a:cs typeface="Segoe UI" panose="020B0502040204020203" pitchFamily="34" charset="0"/>
              </a:rPr>
              <a:t>Further information about the Employee Assistance Scheme can be found </a:t>
            </a:r>
            <a:r>
              <a:rPr lang="en-GB" sz="1200" u="sng" dirty="0">
                <a:solidFill>
                  <a:srgbClr val="0000FF"/>
                </a:solidFill>
                <a:effectLst/>
                <a:latin typeface="Segoe UI" panose="020B0502040204020203" pitchFamily="34" charset="0"/>
                <a:ea typeface="Calibri" panose="020F0502020204030204" pitchFamily="34" charset="0"/>
                <a:cs typeface="Segoe UI" panose="020B0502040204020203" pitchFamily="34" charset="0"/>
                <a:hlinkClick r:id="rId5"/>
              </a:rPr>
              <a:t>here</a:t>
            </a:r>
            <a:r>
              <a:rPr lang="en-GB" sz="1200" dirty="0">
                <a:effectLst/>
                <a:latin typeface="Segoe UI" panose="020B0502040204020203" pitchFamily="34" charset="0"/>
                <a:ea typeface="Calibri" panose="020F0502020204030204" pitchFamily="34" charset="0"/>
                <a:cs typeface="Segoe UI" panose="020B0502040204020203" pitchFamily="34" charset="0"/>
              </a:rPr>
              <a:t>.</a:t>
            </a:r>
          </a:p>
          <a:p>
            <a:endParaRPr lang="en-GB" sz="12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7" name="Rectangle 3">
            <a:extLst>
              <a:ext uri="{FF2B5EF4-FFF2-40B4-BE49-F238E27FC236}">
                <a16:creationId xmlns:a16="http://schemas.microsoft.com/office/drawing/2014/main" id="{62884297-40B8-4485-8597-4D719142FE3C}"/>
              </a:ext>
            </a:extLst>
          </p:cNvPr>
          <p:cNvSpPr>
            <a:spLocks noChangeArrowheads="1"/>
          </p:cNvSpPr>
          <p:nvPr/>
        </p:nvSpPr>
        <p:spPr bwMode="auto">
          <a:xfrm>
            <a:off x="3649154" y="5070712"/>
            <a:ext cx="3715548" cy="10795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305" tIns="31652" rIns="63305" bIns="31652" numCol="1" anchor="ctr" anchorCtr="0" compatLnSpc="1">
            <a:prstTxWarp prst="textNoShape">
              <a:avLst/>
            </a:prstTxWarp>
            <a:spAutoFit/>
          </a:bodyPr>
          <a:lstStyle/>
          <a:p>
            <a:pPr algn="l" fontAlgn="base"/>
            <a:r>
              <a:rPr lang="en-GB" sz="1100" i="0" dirty="0">
                <a:solidFill>
                  <a:srgbClr val="333333"/>
                </a:solidFill>
                <a:effectLst/>
                <a:latin typeface="Segoe UI" panose="020B0502040204020203" pitchFamily="34" charset="0"/>
                <a:cs typeface="Segoe UI" panose="020B0502040204020203" pitchFamily="34" charset="0"/>
              </a:rPr>
              <a:t>KWNEL was launched in December 2020 to support the wellbeing and resilience of the 76,000 health and social care staff in North East London, in response to the unprecedented pressures of the Covid19 pandemic.</a:t>
            </a:r>
          </a:p>
          <a:p>
            <a:pPr algn="l" fontAlgn="base"/>
            <a:r>
              <a:rPr lang="en-GB" sz="1100" i="0" dirty="0">
                <a:solidFill>
                  <a:srgbClr val="666666"/>
                </a:solidFill>
                <a:effectLst/>
                <a:latin typeface="Segoe UI" panose="020B0502040204020203" pitchFamily="34" charset="0"/>
                <a:cs typeface="Segoe UI" panose="020B0502040204020203" pitchFamily="34" charset="0"/>
              </a:rPr>
              <a:t> </a:t>
            </a:r>
          </a:p>
          <a:p>
            <a:pPr defTabSz="633039" eaLnBrk="0" fontAlgn="base" hangingPunct="0">
              <a:spcBef>
                <a:spcPct val="0"/>
              </a:spcBef>
              <a:spcAft>
                <a:spcPct val="0"/>
              </a:spcAft>
            </a:pPr>
            <a:r>
              <a:rPr lang="en-GB" altLang="en-US" sz="1100" dirty="0">
                <a:solidFill>
                  <a:srgbClr val="000000"/>
                </a:solidFill>
                <a:latin typeface="Segoe UI" panose="020B0502040204020203" pitchFamily="34" charset="0"/>
                <a:cs typeface="Segoe UI" panose="020B0502040204020203" pitchFamily="34" charset="0"/>
                <a:hlinkClick r:id="rId6"/>
              </a:rPr>
              <a:t>Click here</a:t>
            </a:r>
            <a:r>
              <a:rPr lang="en-GB" altLang="en-US" sz="1100" dirty="0">
                <a:solidFill>
                  <a:srgbClr val="000000"/>
                </a:solidFill>
                <a:latin typeface="Segoe UI" panose="020B0502040204020203" pitchFamily="34" charset="0"/>
                <a:cs typeface="Segoe UI" panose="020B0502040204020203" pitchFamily="34" charset="0"/>
              </a:rPr>
              <a:t> for more information</a:t>
            </a:r>
            <a:endParaRPr lang="en-GB" altLang="en-US" sz="1100" dirty="0">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841F6224-39D4-4273-94ED-22D3FB22D9F0}"/>
              </a:ext>
            </a:extLst>
          </p:cNvPr>
          <p:cNvPicPr>
            <a:picLocks noChangeAspect="1"/>
          </p:cNvPicPr>
          <p:nvPr/>
        </p:nvPicPr>
        <p:blipFill>
          <a:blip r:embed="rId7"/>
          <a:stretch>
            <a:fillRect/>
          </a:stretch>
        </p:blipFill>
        <p:spPr>
          <a:xfrm>
            <a:off x="1850927" y="5060333"/>
            <a:ext cx="1843314" cy="635626"/>
          </a:xfrm>
          <a:prstGeom prst="rect">
            <a:avLst/>
          </a:prstGeom>
        </p:spPr>
      </p:pic>
      <p:sp>
        <p:nvSpPr>
          <p:cNvPr id="19" name="AutoShape 2">
            <a:extLst>
              <a:ext uri="{FF2B5EF4-FFF2-40B4-BE49-F238E27FC236}">
                <a16:creationId xmlns:a16="http://schemas.microsoft.com/office/drawing/2014/main" id="{D5CA63B7-61D0-4E9F-91C1-21F8AB43E72B}"/>
              </a:ext>
            </a:extLst>
          </p:cNvPr>
          <p:cNvSpPr>
            <a:spLocks noChangeAspect="1" noChangeArrowheads="1"/>
          </p:cNvSpPr>
          <p:nvPr/>
        </p:nvSpPr>
        <p:spPr bwMode="auto">
          <a:xfrm>
            <a:off x="4970839" y="317905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 name="Picture 20">
            <a:extLst>
              <a:ext uri="{FF2B5EF4-FFF2-40B4-BE49-F238E27FC236}">
                <a16:creationId xmlns:a16="http://schemas.microsoft.com/office/drawing/2014/main" id="{6AB266DF-5C7A-4573-AF15-4ABBB4034B8A}"/>
              </a:ext>
            </a:extLst>
          </p:cNvPr>
          <p:cNvPicPr>
            <a:picLocks noChangeAspect="1"/>
          </p:cNvPicPr>
          <p:nvPr/>
        </p:nvPicPr>
        <p:blipFill>
          <a:blip r:embed="rId8"/>
          <a:stretch>
            <a:fillRect/>
          </a:stretch>
        </p:blipFill>
        <p:spPr>
          <a:xfrm>
            <a:off x="2151427" y="5579815"/>
            <a:ext cx="947700" cy="684254"/>
          </a:xfrm>
          <a:prstGeom prst="rect">
            <a:avLst/>
          </a:prstGeom>
        </p:spPr>
      </p:pic>
    </p:spTree>
    <p:extLst>
      <p:ext uri="{BB962C8B-B14F-4D97-AF65-F5344CB8AC3E}">
        <p14:creationId xmlns:p14="http://schemas.microsoft.com/office/powerpoint/2010/main" val="4136823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9218D0-0901-4989-893B-E93E87DBDEFA}"/>
              </a:ext>
            </a:extLst>
          </p:cNvPr>
          <p:cNvSpPr/>
          <p:nvPr/>
        </p:nvSpPr>
        <p:spPr>
          <a:xfrm>
            <a:off x="575469" y="558801"/>
            <a:ext cx="8748000" cy="447038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B93D46F-1AF0-4168-9B28-4F8D90E2BEEE}"/>
              </a:ext>
            </a:extLst>
          </p:cNvPr>
          <p:cNvSpPr>
            <a:spLocks noGrp="1"/>
          </p:cNvSpPr>
          <p:nvPr>
            <p:ph type="title"/>
          </p:nvPr>
        </p:nvSpPr>
        <p:spPr>
          <a:xfrm>
            <a:off x="1346638" y="1339841"/>
            <a:ext cx="7205662" cy="2908300"/>
          </a:xfrm>
          <a:ln>
            <a:solidFill>
              <a:schemeClr val="bg1"/>
            </a:solidFill>
          </a:ln>
        </p:spPr>
        <p:txBody>
          <a:bodyPr vert="horz" lIns="91440" tIns="45720" rIns="91440" bIns="45720" rtlCol="0" anchor="ctr">
            <a:noAutofit/>
          </a:bodyPr>
          <a:lstStyle/>
          <a:p>
            <a:pPr algn="ctr"/>
            <a:r>
              <a:rPr lang="en-GB" sz="6000" b="1" dirty="0">
                <a:solidFill>
                  <a:srgbClr val="59BFB3"/>
                </a:solidFill>
                <a:latin typeface="Segoe UI" panose="020B0502040204020203" pitchFamily="34" charset="0"/>
                <a:cs typeface="Segoe UI" panose="020B0502040204020203" pitchFamily="34" charset="0"/>
              </a:rPr>
              <a:t>HELPFUL</a:t>
            </a:r>
            <a:r>
              <a:rPr lang="en-GB" sz="6000" b="1" dirty="0">
                <a:solidFill>
                  <a:schemeClr val="tx1">
                    <a:lumMod val="65000"/>
                    <a:lumOff val="35000"/>
                  </a:schemeClr>
                </a:solidFill>
                <a:latin typeface="Segoe UI" panose="020B0502040204020203" pitchFamily="34" charset="0"/>
                <a:cs typeface="Segoe UI" panose="020B0502040204020203" pitchFamily="34" charset="0"/>
              </a:rPr>
              <a:t> </a:t>
            </a:r>
            <a:r>
              <a:rPr lang="en-GB" sz="6000" b="1" dirty="0">
                <a:solidFill>
                  <a:srgbClr val="3084CA"/>
                </a:solidFill>
                <a:latin typeface="Segoe UI" panose="020B0502040204020203" pitchFamily="34" charset="0"/>
                <a:cs typeface="Segoe UI" panose="020B0502040204020203" pitchFamily="34" charset="0"/>
              </a:rPr>
              <a:t>INFO</a:t>
            </a:r>
          </a:p>
        </p:txBody>
      </p:sp>
      <p:sp>
        <p:nvSpPr>
          <p:cNvPr id="3" name="Slide Number Placeholder 2">
            <a:extLst>
              <a:ext uri="{FF2B5EF4-FFF2-40B4-BE49-F238E27FC236}">
                <a16:creationId xmlns:a16="http://schemas.microsoft.com/office/drawing/2014/main" id="{922C3E67-C4F1-4D6E-BD84-B6B03535566D}"/>
              </a:ext>
            </a:extLst>
          </p:cNvPr>
          <p:cNvSpPr>
            <a:spLocks noGrp="1"/>
          </p:cNvSpPr>
          <p:nvPr>
            <p:ph type="sldNum" sz="quarter" idx="12"/>
          </p:nvPr>
        </p:nvSpPr>
        <p:spPr/>
        <p:txBody>
          <a:bodyPr/>
          <a:lstStyle/>
          <a:p>
            <a:fld id="{68B98BD7-60DC-4454-9E50-C60F13539E1E}" type="slidenum">
              <a:rPr lang="en-GB" smtClean="0"/>
              <a:t>22</a:t>
            </a:fld>
            <a:endParaRPr lang="en-GB"/>
          </a:p>
        </p:txBody>
      </p:sp>
      <p:grpSp>
        <p:nvGrpSpPr>
          <p:cNvPr id="4" name="Group 3">
            <a:extLst>
              <a:ext uri="{FF2B5EF4-FFF2-40B4-BE49-F238E27FC236}">
                <a16:creationId xmlns:a16="http://schemas.microsoft.com/office/drawing/2014/main" id="{316C927F-31BA-45FC-9C8E-0E9B4EB5D7C7}"/>
              </a:ext>
            </a:extLst>
          </p:cNvPr>
          <p:cNvGrpSpPr/>
          <p:nvPr/>
        </p:nvGrpSpPr>
        <p:grpSpPr>
          <a:xfrm>
            <a:off x="-3532" y="0"/>
            <a:ext cx="9906001" cy="5720444"/>
            <a:chOff x="0" y="0"/>
            <a:chExt cx="9906001" cy="5720444"/>
          </a:xfrm>
        </p:grpSpPr>
        <p:cxnSp>
          <p:nvCxnSpPr>
            <p:cNvPr id="5" name="Straight Connector 4">
              <a:extLst>
                <a:ext uri="{FF2B5EF4-FFF2-40B4-BE49-F238E27FC236}">
                  <a16:creationId xmlns:a16="http://schemas.microsoft.com/office/drawing/2014/main" id="{44673A9E-C6CF-479E-82C5-414825CCEF5E}"/>
                </a:ext>
              </a:extLst>
            </p:cNvPr>
            <p:cNvCxnSpPr/>
            <p:nvPr/>
          </p:nvCxnSpPr>
          <p:spPr>
            <a:xfrm>
              <a:off x="1189434" y="5720444"/>
              <a:ext cx="7527131" cy="0"/>
            </a:xfrm>
            <a:prstGeom prst="line">
              <a:avLst/>
            </a:prstGeom>
            <a:ln w="857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F71B389-F81A-4209-A1F3-EE61DA8B387C}"/>
                </a:ext>
              </a:extLst>
            </p:cNvPr>
            <p:cNvCxnSpPr>
              <a:cxnSpLocks/>
            </p:cNvCxnSpPr>
            <p:nvPr/>
          </p:nvCxnSpPr>
          <p:spPr>
            <a:xfrm>
              <a:off x="287734" y="0"/>
              <a:ext cx="0" cy="4381500"/>
            </a:xfrm>
            <a:prstGeom prst="line">
              <a:avLst/>
            </a:prstGeom>
            <a:ln w="6000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13A0E3-0084-467C-B5E6-0FB028F27747}"/>
                </a:ext>
              </a:extLst>
            </p:cNvPr>
            <p:cNvCxnSpPr>
              <a:cxnSpLocks/>
            </p:cNvCxnSpPr>
            <p:nvPr/>
          </p:nvCxnSpPr>
          <p:spPr>
            <a:xfrm>
              <a:off x="9618266" y="0"/>
              <a:ext cx="0" cy="4381500"/>
            </a:xfrm>
            <a:prstGeom prst="line">
              <a:avLst/>
            </a:prstGeom>
            <a:ln w="6000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A062AC-18DF-41F8-A38F-90531382F4A8}"/>
                </a:ext>
              </a:extLst>
            </p:cNvPr>
            <p:cNvCxnSpPr>
              <a:cxnSpLocks/>
            </p:cNvCxnSpPr>
            <p:nvPr/>
          </p:nvCxnSpPr>
          <p:spPr>
            <a:xfrm flipH="1">
              <a:off x="0" y="279400"/>
              <a:ext cx="9906001" cy="0"/>
            </a:xfrm>
            <a:prstGeom prst="line">
              <a:avLst/>
            </a:prstGeom>
            <a:ln w="600075">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180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What is SharePoint? Ultimate Guide for Beginners">
            <a:extLst>
              <a:ext uri="{FF2B5EF4-FFF2-40B4-BE49-F238E27FC236}">
                <a16:creationId xmlns:a16="http://schemas.microsoft.com/office/drawing/2014/main" id="{3E7D387C-DDF1-665F-5769-FF220411E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945" y="314476"/>
            <a:ext cx="2409824" cy="870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0B2CC7A-EB53-474F-9392-07DDA8EAB072}"/>
              </a:ext>
            </a:extLst>
          </p:cNvPr>
          <p:cNvSpPr>
            <a:spLocks noGrp="1"/>
          </p:cNvSpPr>
          <p:nvPr>
            <p:ph type="title"/>
          </p:nvPr>
        </p:nvSpPr>
        <p:spPr>
          <a:xfrm rot="16200000">
            <a:off x="-2879771" y="3447905"/>
            <a:ext cx="6858000" cy="1244600"/>
          </a:xfrm>
        </p:spPr>
        <p:txBody>
          <a:bodyPr>
            <a:noAutofit/>
          </a:bodyPr>
          <a:lstStyle/>
          <a:p>
            <a:pPr algn="r"/>
            <a:r>
              <a:rPr lang="en-GB" sz="5400" b="1" dirty="0">
                <a:solidFill>
                  <a:srgbClr val="FFC000"/>
                </a:solidFill>
                <a:latin typeface="Segoe UI" panose="020B0502040204020203" pitchFamily="34" charset="0"/>
                <a:cs typeface="Segoe UI" panose="020B0502040204020203" pitchFamily="34" charset="0"/>
              </a:rPr>
              <a:t>STAFF PORTALS</a:t>
            </a:r>
          </a:p>
        </p:txBody>
      </p:sp>
      <p:sp>
        <p:nvSpPr>
          <p:cNvPr id="4" name="Slide Number Placeholder 3">
            <a:extLst>
              <a:ext uri="{FF2B5EF4-FFF2-40B4-BE49-F238E27FC236}">
                <a16:creationId xmlns:a16="http://schemas.microsoft.com/office/drawing/2014/main" id="{FBAF3D8C-2EC0-4448-AB0E-B850499935E4}"/>
              </a:ext>
            </a:extLst>
          </p:cNvPr>
          <p:cNvSpPr>
            <a:spLocks noGrp="1"/>
          </p:cNvSpPr>
          <p:nvPr>
            <p:ph type="sldNum" sz="quarter" idx="12"/>
          </p:nvPr>
        </p:nvSpPr>
        <p:spPr>
          <a:xfrm>
            <a:off x="7088227" y="6423259"/>
            <a:ext cx="2136736" cy="434741"/>
          </a:xfrm>
        </p:spPr>
        <p:txBody>
          <a:bodyPr/>
          <a:lstStyle/>
          <a:p>
            <a:fld id="{68B98BD7-60DC-4454-9E50-C60F13539E1E}" type="slidenum">
              <a:rPr lang="en-GB" smtClean="0"/>
              <a:t>23</a:t>
            </a:fld>
            <a:endParaRPr lang="en-GB"/>
          </a:p>
        </p:txBody>
      </p:sp>
      <p:sp>
        <p:nvSpPr>
          <p:cNvPr id="5" name="Rectangle 2">
            <a:extLst>
              <a:ext uri="{FF2B5EF4-FFF2-40B4-BE49-F238E27FC236}">
                <a16:creationId xmlns:a16="http://schemas.microsoft.com/office/drawing/2014/main" id="{DED14BBD-DE48-430B-AA26-45B07C8AEA7E}"/>
              </a:ext>
            </a:extLst>
          </p:cNvPr>
          <p:cNvSpPr>
            <a:spLocks noChangeArrowheads="1"/>
          </p:cNvSpPr>
          <p:nvPr/>
        </p:nvSpPr>
        <p:spPr bwMode="auto">
          <a:xfrm>
            <a:off x="2579077" y="30441"/>
            <a:ext cx="127911" cy="2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305" tIns="31652" rIns="63305" bIns="31652" numCol="1" anchor="ctr" anchorCtr="0" compatLnSpc="1">
            <a:prstTxWarp prst="textNoShape">
              <a:avLst/>
            </a:prstTxWarp>
            <a:spAutoFit/>
          </a:bodyPr>
          <a:lstStyle/>
          <a:p>
            <a:endParaRPr lang="en-GB" sz="1246"/>
          </a:p>
        </p:txBody>
      </p:sp>
      <p:sp>
        <p:nvSpPr>
          <p:cNvPr id="10" name="TextBox 9">
            <a:extLst>
              <a:ext uri="{FF2B5EF4-FFF2-40B4-BE49-F238E27FC236}">
                <a16:creationId xmlns:a16="http://schemas.microsoft.com/office/drawing/2014/main" id="{1EA7852B-A4B1-4205-97CA-8172195E2C5A}"/>
              </a:ext>
            </a:extLst>
          </p:cNvPr>
          <p:cNvSpPr txBox="1"/>
          <p:nvPr/>
        </p:nvSpPr>
        <p:spPr>
          <a:xfrm>
            <a:off x="5716587" y="272556"/>
            <a:ext cx="3944028" cy="2216761"/>
          </a:xfrm>
          <a:prstGeom prst="rect">
            <a:avLst/>
          </a:prstGeom>
          <a:solidFill>
            <a:schemeClr val="bg1"/>
          </a:solidFill>
          <a:ln w="38100">
            <a:solidFill>
              <a:srgbClr val="FFC000"/>
            </a:solidFill>
          </a:ln>
        </p:spPr>
        <p:txBody>
          <a:bodyPr wrap="square" numCol="1" spcCol="180000">
            <a:spAutoFit/>
          </a:bodyPr>
          <a:lstStyle/>
          <a:p>
            <a:pPr>
              <a:lnSpc>
                <a:spcPct val="115000"/>
              </a:lnSpc>
              <a:spcAft>
                <a:spcPts val="1000"/>
              </a:spcAft>
            </a:pPr>
            <a:r>
              <a:rPr lang="en-GB" sz="16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Clear Review</a:t>
            </a:r>
            <a:r>
              <a:rPr lang="en-GB" sz="16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GB" sz="1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is the council’s performance management system. </a:t>
            </a:r>
            <a:r>
              <a:rPr lang="en-GB" sz="1400" dirty="0">
                <a:effectLst/>
                <a:latin typeface="Arial" panose="020B0604020202020204" pitchFamily="34" charset="0"/>
                <a:ea typeface="Calibri" panose="020F0502020204030204" pitchFamily="34" charset="0"/>
                <a:cs typeface="Arial" panose="020B0604020202020204" pitchFamily="34" charset="0"/>
              </a:rPr>
              <a:t>It allows you to add performance and personal development objectives, provide feedback and arrange ‘check-ins.’ Managers can even set team-wide objectives and run objectives, feedback and check-in reports for their team. </a:t>
            </a:r>
            <a:r>
              <a:rPr lang="en-GB" sz="1400"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You can access Clear Review </a:t>
            </a:r>
            <a:r>
              <a:rPr lang="en-GB"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here</a:t>
            </a: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4F4C04A-7EC5-45FD-9EC3-61213D08D660}"/>
              </a:ext>
            </a:extLst>
          </p:cNvPr>
          <p:cNvSpPr/>
          <p:nvPr/>
        </p:nvSpPr>
        <p:spPr>
          <a:xfrm>
            <a:off x="1210541" y="272556"/>
            <a:ext cx="4452257" cy="291685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B9CCB2CB-3064-48CA-A2AB-9CB9463E41F7}"/>
              </a:ext>
            </a:extLst>
          </p:cNvPr>
          <p:cNvGrpSpPr/>
          <p:nvPr/>
        </p:nvGrpSpPr>
        <p:grpSpPr>
          <a:xfrm>
            <a:off x="1208543" y="3270737"/>
            <a:ext cx="4452256" cy="3239212"/>
            <a:chOff x="1712896" y="3657600"/>
            <a:chExt cx="4452256" cy="3063877"/>
          </a:xfrm>
        </p:grpSpPr>
        <p:grpSp>
          <p:nvGrpSpPr>
            <p:cNvPr id="7" name="Group 6">
              <a:extLst>
                <a:ext uri="{FF2B5EF4-FFF2-40B4-BE49-F238E27FC236}">
                  <a16:creationId xmlns:a16="http://schemas.microsoft.com/office/drawing/2014/main" id="{AB63E3E2-1EE6-4B20-BCA4-EFEC938E1B24}"/>
                </a:ext>
              </a:extLst>
            </p:cNvPr>
            <p:cNvGrpSpPr/>
            <p:nvPr/>
          </p:nvGrpSpPr>
          <p:grpSpPr>
            <a:xfrm>
              <a:off x="1827015" y="3832582"/>
              <a:ext cx="4224019" cy="2596379"/>
              <a:chOff x="1827015" y="3832582"/>
              <a:chExt cx="4224019" cy="2596379"/>
            </a:xfrm>
          </p:grpSpPr>
          <p:sp>
            <p:nvSpPr>
              <p:cNvPr id="20" name="TextBox 19">
                <a:extLst>
                  <a:ext uri="{FF2B5EF4-FFF2-40B4-BE49-F238E27FC236}">
                    <a16:creationId xmlns:a16="http://schemas.microsoft.com/office/drawing/2014/main" id="{1FD14C99-793B-46E0-B1D2-060E665B1C05}"/>
                  </a:ext>
                </a:extLst>
              </p:cNvPr>
              <p:cNvSpPr txBox="1"/>
              <p:nvPr/>
            </p:nvSpPr>
            <p:spPr>
              <a:xfrm>
                <a:off x="1827015" y="4507589"/>
                <a:ext cx="4224019" cy="1921372"/>
              </a:xfrm>
              <a:prstGeom prst="rect">
                <a:avLst/>
              </a:prstGeom>
              <a:noFill/>
            </p:spPr>
            <p:txBody>
              <a:bodyPr wrap="square">
                <a:spAutoFit/>
              </a:bodyPr>
              <a:lstStyle/>
              <a:p>
                <a:r>
                  <a:rPr lang="en-GB" sz="1400" b="1" dirty="0">
                    <a:solidFill>
                      <a:srgbClr val="FFC000"/>
                    </a:solidFill>
                    <a:latin typeface="Arial" panose="020B0604020202020204" pitchFamily="34" charset="0"/>
                    <a:cs typeface="Arial" panose="020B0604020202020204" pitchFamily="34" charset="0"/>
                  </a:rPr>
                  <a:t>Hornbill is the portal used by staff to view/update and log various support requests. </a:t>
                </a:r>
              </a:p>
              <a:p>
                <a:endParaRPr lang="en-GB" sz="1400" b="1" dirty="0">
                  <a:solidFill>
                    <a:srgbClr val="FFC000"/>
                  </a:solidFill>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These requests include advertising vacancies, appointing new staff, ordering stationery, accommodation bookings and many more. The Hornbill self-service portal can be accessed </a:t>
                </a:r>
                <a:r>
                  <a:rPr lang="en-GB" sz="1400" dirty="0">
                    <a:latin typeface="Arial" panose="020B0604020202020204" pitchFamily="34" charset="0"/>
                    <a:cs typeface="Arial" panose="020B0604020202020204" pitchFamily="34" charset="0"/>
                    <a:hlinkClick r:id="rId5"/>
                  </a:rPr>
                  <a:t>here</a:t>
                </a:r>
                <a:r>
                  <a:rPr lang="en-GB" sz="1400" dirty="0">
                    <a:latin typeface="Arial" panose="020B0604020202020204" pitchFamily="34" charset="0"/>
                    <a:cs typeface="Arial" panose="020B0604020202020204" pitchFamily="34" charset="0"/>
                  </a:rPr>
                  <a:t>. Please note that in order to use these services you must obtain authorisation from your line manager</a:t>
                </a:r>
                <a:r>
                  <a:rPr lang="en-GB" sz="1400" dirty="0">
                    <a:latin typeface="Segoe UI" panose="020B0502040204020203" pitchFamily="34" charset="0"/>
                    <a:cs typeface="Segoe UI" panose="020B0502040204020203" pitchFamily="34" charset="0"/>
                  </a:rPr>
                  <a:t>.</a:t>
                </a:r>
              </a:p>
            </p:txBody>
          </p:sp>
          <p:pic>
            <p:nvPicPr>
              <p:cNvPr id="21" name="Picture 20" descr="Image result for hornbill service logo">
                <a:extLst>
                  <a:ext uri="{FF2B5EF4-FFF2-40B4-BE49-F238E27FC236}">
                    <a16:creationId xmlns:a16="http://schemas.microsoft.com/office/drawing/2014/main" id="{D4495F7B-32C2-4838-85EA-9EBE9328C557}"/>
                  </a:ext>
                </a:extLst>
              </p:cNvPr>
              <p:cNvPicPr/>
              <p:nvPr/>
            </p:nvPicPr>
            <p:blipFill rotWithShape="1">
              <a:blip r:embed="rId6" cstate="print">
                <a:extLst>
                  <a:ext uri="{28A0092B-C50C-407E-A947-70E740481C1C}">
                    <a14:useLocalDpi xmlns:a14="http://schemas.microsoft.com/office/drawing/2010/main" val="0"/>
                  </a:ext>
                </a:extLst>
              </a:blip>
              <a:srcRect l="3527" t="39000" r="3110" b="37667"/>
              <a:stretch/>
            </p:blipFill>
            <p:spPr bwMode="auto">
              <a:xfrm>
                <a:off x="1828800" y="3832582"/>
                <a:ext cx="2874010" cy="518160"/>
              </a:xfrm>
              <a:prstGeom prst="rect">
                <a:avLst/>
              </a:prstGeom>
              <a:noFill/>
              <a:ln>
                <a:noFill/>
              </a:ln>
              <a:extLst>
                <a:ext uri="{53640926-AAD7-44D8-BBD7-CCE9431645EC}">
                  <a14:shadowObscured xmlns:a14="http://schemas.microsoft.com/office/drawing/2010/main"/>
                </a:ext>
              </a:extLst>
            </p:spPr>
          </p:pic>
        </p:grpSp>
        <p:sp>
          <p:nvSpPr>
            <p:cNvPr id="6" name="Rectangle 5">
              <a:extLst>
                <a:ext uri="{FF2B5EF4-FFF2-40B4-BE49-F238E27FC236}">
                  <a16:creationId xmlns:a16="http://schemas.microsoft.com/office/drawing/2014/main" id="{34892742-EBE9-4086-999A-6369F612A9A5}"/>
                </a:ext>
              </a:extLst>
            </p:cNvPr>
            <p:cNvSpPr/>
            <p:nvPr/>
          </p:nvSpPr>
          <p:spPr>
            <a:xfrm>
              <a:off x="1712896" y="3657600"/>
              <a:ext cx="4452256" cy="306387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a:extLst>
              <a:ext uri="{FF2B5EF4-FFF2-40B4-BE49-F238E27FC236}">
                <a16:creationId xmlns:a16="http://schemas.microsoft.com/office/drawing/2014/main" id="{4B8C6E48-7703-4A48-A918-7E6E733BE528}"/>
              </a:ext>
            </a:extLst>
          </p:cNvPr>
          <p:cNvSpPr txBox="1"/>
          <p:nvPr/>
        </p:nvSpPr>
        <p:spPr>
          <a:xfrm>
            <a:off x="5716587" y="2568101"/>
            <a:ext cx="3944028" cy="3941848"/>
          </a:xfrm>
          <a:prstGeom prst="rect">
            <a:avLst/>
          </a:prstGeom>
          <a:solidFill>
            <a:schemeClr val="bg1"/>
          </a:solidFill>
          <a:ln w="38100">
            <a:solidFill>
              <a:srgbClr val="FFC000"/>
            </a:solidFill>
          </a:ln>
        </p:spPr>
        <p:txBody>
          <a:bodyPr wrap="square" numCol="1" spcCol="180000">
            <a:spAutoFit/>
          </a:bodyPr>
          <a:lstStyle/>
          <a:p>
            <a:pPr>
              <a:lnSpc>
                <a:spcPct val="115000"/>
              </a:lnSpc>
              <a:spcAft>
                <a:spcPts val="1000"/>
              </a:spcAft>
            </a:pPr>
            <a:endParaRPr lang="en-GB" sz="1400" b="1" u="sng" dirty="0">
              <a:solidFill>
                <a:srgbClr val="6BA8DC"/>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400" b="1" u="sng" dirty="0">
              <a:solidFill>
                <a:srgbClr val="6BA8DC"/>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400" b="1" u="sng" dirty="0">
              <a:solidFill>
                <a:srgbClr val="6BA8DC"/>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400" b="1" u="sng" dirty="0">
              <a:solidFill>
                <a:srgbClr val="6BA8DC"/>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The newly renovated Fellowship square is a community space that hosts a </a:t>
            </a:r>
            <a:r>
              <a:rPr lang="en-GB" sz="1400" b="1" dirty="0">
                <a:solidFill>
                  <a:srgbClr val="FFC000"/>
                </a:solidFill>
                <a:latin typeface="Arial" panose="020B0604020202020204" pitchFamily="34" charset="0"/>
                <a:ea typeface="Calibri" panose="020F0502020204030204" pitchFamily="34" charset="0"/>
                <a:cs typeface="Arial" panose="020B0604020202020204" pitchFamily="34" charset="0"/>
              </a:rPr>
              <a:t>range of</a:t>
            </a:r>
            <a:r>
              <a:rPr lang="en-GB" sz="1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cultural events throughout the year. </a:t>
            </a:r>
          </a:p>
          <a:p>
            <a:pPr>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Fellowship Square boasts</a:t>
            </a:r>
            <a:r>
              <a:rPr lang="en-GB" sz="1400" b="1" dirty="0">
                <a:solidFill>
                  <a:srgbClr val="6BA8DC"/>
                </a:solidFill>
                <a:effectLst/>
                <a:latin typeface="Arial" panose="020B0604020202020204" pitchFamily="34" charset="0"/>
                <a:ea typeface="Calibri" panose="020F0502020204030204" pitchFamily="34" charset="0"/>
                <a:cs typeface="Arial" panose="020B0604020202020204" pitchFamily="34" charset="0"/>
              </a:rPr>
              <a:t> </a:t>
            </a:r>
            <a:r>
              <a:rPr lang="en-GB" sz="1400" dirty="0">
                <a:effectLst/>
                <a:latin typeface="Arial" panose="020B0604020202020204" pitchFamily="34" charset="0"/>
                <a:ea typeface="Calibri" panose="020F0502020204030204" pitchFamily="34" charset="0"/>
                <a:cs typeface="Arial" panose="020B0604020202020204" pitchFamily="34" charset="0"/>
              </a:rPr>
              <a:t>state of the art technology, team neighbourhoods as well as an innovative working space for staff.</a:t>
            </a:r>
          </a:p>
        </p:txBody>
      </p:sp>
      <p:sp>
        <p:nvSpPr>
          <p:cNvPr id="11" name="TextBox 10">
            <a:extLst>
              <a:ext uri="{FF2B5EF4-FFF2-40B4-BE49-F238E27FC236}">
                <a16:creationId xmlns:a16="http://schemas.microsoft.com/office/drawing/2014/main" id="{30E04DE2-EF92-5BB8-450E-C5F573FBDA5B}"/>
              </a:ext>
            </a:extLst>
          </p:cNvPr>
          <p:cNvSpPr txBox="1"/>
          <p:nvPr/>
        </p:nvSpPr>
        <p:spPr>
          <a:xfrm>
            <a:off x="1393734" y="1157651"/>
            <a:ext cx="4117931" cy="2031325"/>
          </a:xfrm>
          <a:prstGeom prst="rect">
            <a:avLst/>
          </a:prstGeom>
          <a:noFill/>
        </p:spPr>
        <p:txBody>
          <a:bodyPr wrap="square" rtlCol="0">
            <a:spAutoFit/>
          </a:bodyPr>
          <a:lstStyle/>
          <a:p>
            <a:r>
              <a:rPr lang="en-GB" sz="1400" b="1" dirty="0">
                <a:solidFill>
                  <a:srgbClr val="FFC000"/>
                </a:solidFill>
                <a:latin typeface="Arial" panose="020B0604020202020204" pitchFamily="34" charset="0"/>
                <a:cs typeface="Arial" panose="020B0604020202020204" pitchFamily="34" charset="0"/>
              </a:rPr>
              <a:t>Waltham Forest’s Intranet site is located on a dedicated SharePoint platform.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platform hosts information for all the different services in the council, from Human Resources to Health &amp; Safety. It also provides access to the Staff Benefits portal.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You can access SharePoint </a:t>
            </a:r>
            <a:r>
              <a:rPr lang="en-GB" sz="1400" dirty="0">
                <a:latin typeface="Arial" panose="020B0604020202020204" pitchFamily="34" charset="0"/>
                <a:cs typeface="Arial" panose="020B0604020202020204" pitchFamily="34" charset="0"/>
                <a:hlinkClick r:id="rId7"/>
              </a:rPr>
              <a:t>here</a:t>
            </a:r>
            <a:r>
              <a:rPr lang="en-GB" sz="1400" dirty="0">
                <a:latin typeface="Arial" panose="020B0604020202020204" pitchFamily="34" charset="0"/>
                <a:cs typeface="Arial" panose="020B0604020202020204" pitchFamily="34" charset="0"/>
              </a:rPr>
              <a:t>.</a:t>
            </a:r>
          </a:p>
        </p:txBody>
      </p:sp>
      <p:pic>
        <p:nvPicPr>
          <p:cNvPr id="14" name="Picture 13" descr="9 things only people who grew up in Walthamstow in the 1980s and 1990s will  remember - MyLondon">
            <a:extLst>
              <a:ext uri="{FF2B5EF4-FFF2-40B4-BE49-F238E27FC236}">
                <a16:creationId xmlns:a16="http://schemas.microsoft.com/office/drawing/2014/main" id="{DD08B5C2-17D2-B147-6733-99DD39D78261}"/>
              </a:ext>
            </a:extLst>
          </p:cNvPr>
          <p:cNvPicPr>
            <a:picLocks noChangeAspect="1"/>
          </p:cNvPicPr>
          <p:nvPr/>
        </p:nvPicPr>
        <p:blipFill rotWithShape="1">
          <a:blip r:embed="rId8">
            <a:extLst>
              <a:ext uri="{28A0092B-C50C-407E-A947-70E740481C1C}">
                <a14:useLocalDpi xmlns:a14="http://schemas.microsoft.com/office/drawing/2010/main" val="0"/>
              </a:ext>
            </a:extLst>
          </a:blip>
          <a:srcRect l="554" t="9453" b="32201"/>
          <a:stretch/>
        </p:blipFill>
        <p:spPr bwMode="auto">
          <a:xfrm>
            <a:off x="5843992" y="2568101"/>
            <a:ext cx="3737992" cy="209531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58322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97987B0-61D9-47A0-9DC8-9DBFD6933D11}"/>
              </a:ext>
            </a:extLst>
          </p:cNvPr>
          <p:cNvSpPr/>
          <p:nvPr/>
        </p:nvSpPr>
        <p:spPr>
          <a:xfrm>
            <a:off x="1651000" y="125506"/>
            <a:ext cx="8064287" cy="2274794"/>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3088794-62DD-41CF-86F9-1BCC82BA4205}"/>
              </a:ext>
            </a:extLst>
          </p:cNvPr>
          <p:cNvSpPr/>
          <p:nvPr/>
        </p:nvSpPr>
        <p:spPr>
          <a:xfrm>
            <a:off x="1651000" y="2461275"/>
            <a:ext cx="4023060" cy="419504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6A88C76-B147-42B9-B3C7-5EFE3E67B9D3}"/>
              </a:ext>
            </a:extLst>
          </p:cNvPr>
          <p:cNvSpPr/>
          <p:nvPr/>
        </p:nvSpPr>
        <p:spPr>
          <a:xfrm>
            <a:off x="5732875" y="2460857"/>
            <a:ext cx="3920543" cy="419504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6E7EFEC-6FFE-4E87-B21A-ABBED01C6F9D}"/>
              </a:ext>
            </a:extLst>
          </p:cNvPr>
          <p:cNvSpPr>
            <a:spLocks noGrp="1"/>
          </p:cNvSpPr>
          <p:nvPr>
            <p:ph type="title"/>
          </p:nvPr>
        </p:nvSpPr>
        <p:spPr>
          <a:xfrm rot="16200000">
            <a:off x="-2838103" y="3958961"/>
            <a:ext cx="6768000" cy="1008000"/>
          </a:xfrm>
        </p:spPr>
        <p:txBody>
          <a:bodyPr vert="horz" lIns="91440" tIns="45720" rIns="91440" bIns="45720" rtlCol="0" anchor="t">
            <a:normAutofit fontScale="90000"/>
          </a:bodyPr>
          <a:lstStyle/>
          <a:p>
            <a:pPr algn="r"/>
            <a:r>
              <a:rPr lang="en-GB" sz="6000" b="1" dirty="0">
                <a:solidFill>
                  <a:srgbClr val="FFC000"/>
                </a:solidFill>
                <a:latin typeface="Segoe UI" panose="020B0502040204020203" pitchFamily="34" charset="0"/>
                <a:cs typeface="Segoe UI" panose="020B0502040204020203" pitchFamily="34" charset="0"/>
              </a:rPr>
              <a:t>POLICIES AND PROCEDURES</a:t>
            </a:r>
          </a:p>
        </p:txBody>
      </p:sp>
      <p:sp>
        <p:nvSpPr>
          <p:cNvPr id="4" name="Slide Number Placeholder 3">
            <a:extLst>
              <a:ext uri="{FF2B5EF4-FFF2-40B4-BE49-F238E27FC236}">
                <a16:creationId xmlns:a16="http://schemas.microsoft.com/office/drawing/2014/main" id="{30CCA3A1-EDF0-4F34-9F27-84976461F41C}"/>
              </a:ext>
            </a:extLst>
          </p:cNvPr>
          <p:cNvSpPr>
            <a:spLocks noGrp="1"/>
          </p:cNvSpPr>
          <p:nvPr>
            <p:ph type="sldNum" sz="quarter" idx="12"/>
          </p:nvPr>
        </p:nvSpPr>
        <p:spPr/>
        <p:txBody>
          <a:bodyPr/>
          <a:lstStyle/>
          <a:p>
            <a:fld id="{68B98BD7-60DC-4454-9E50-C60F13539E1E}" type="slidenum">
              <a:rPr lang="en-GB" smtClean="0"/>
              <a:t>24</a:t>
            </a:fld>
            <a:endParaRPr lang="en-GB"/>
          </a:p>
        </p:txBody>
      </p:sp>
      <p:sp>
        <p:nvSpPr>
          <p:cNvPr id="14" name="TextBox 13">
            <a:extLst>
              <a:ext uri="{FF2B5EF4-FFF2-40B4-BE49-F238E27FC236}">
                <a16:creationId xmlns:a16="http://schemas.microsoft.com/office/drawing/2014/main" id="{72B97186-6C25-41F5-95B1-0F608B180ABB}"/>
              </a:ext>
            </a:extLst>
          </p:cNvPr>
          <p:cNvSpPr txBox="1"/>
          <p:nvPr/>
        </p:nvSpPr>
        <p:spPr>
          <a:xfrm>
            <a:off x="1826156" y="538562"/>
            <a:ext cx="7663713" cy="1754326"/>
          </a:xfrm>
          <a:prstGeom prst="rect">
            <a:avLst/>
          </a:prstGeom>
          <a:noFill/>
        </p:spPr>
        <p:txBody>
          <a:bodyPr wrap="square">
            <a:spAutoFit/>
          </a:bodyPr>
          <a:lstStyle/>
          <a:p>
            <a:r>
              <a:rPr lang="en-GB" sz="1200" dirty="0">
                <a:effectLst/>
                <a:latin typeface="Arial" panose="020B0604020202020204" pitchFamily="34" charset="0"/>
                <a:ea typeface="Calibri" panose="020F0502020204030204" pitchFamily="34" charset="0"/>
                <a:cs typeface="Arial" panose="020B0604020202020204" pitchFamily="34" charset="0"/>
              </a:rPr>
              <a:t>We consider that the core purpose of supervision is to enhance the skills and knowledge of our staff whilst providing them with a strong basis of support to enable them to carry out their roles to the best of their ability.</a:t>
            </a:r>
          </a:p>
          <a:p>
            <a:r>
              <a:rPr lang="en-GB" sz="1200" dirty="0">
                <a:effectLst/>
                <a:latin typeface="Arial" panose="020B0604020202020204" pitchFamily="34" charset="0"/>
                <a:ea typeface="Calibri" panose="020F0502020204030204" pitchFamily="34" charset="0"/>
                <a:cs typeface="Arial" panose="020B0604020202020204" pitchFamily="34" charset="0"/>
              </a:rPr>
              <a:t> </a:t>
            </a:r>
          </a:p>
          <a:p>
            <a:r>
              <a:rPr lang="en-GB" sz="1200" dirty="0">
                <a:effectLst/>
                <a:latin typeface="Arial" panose="020B0604020202020204" pitchFamily="34" charset="0"/>
                <a:ea typeface="Calibri" panose="020F0502020204030204" pitchFamily="34" charset="0"/>
                <a:cs typeface="Arial" panose="020B0604020202020204" pitchFamily="34" charset="0"/>
              </a:rPr>
              <a:t>As an organisation we place a great deal of importance upon supervision. Whether you are providing or receiving  supervision</a:t>
            </a:r>
            <a:r>
              <a:rPr lang="en-GB" sz="1200" dirty="0">
                <a:latin typeface="Arial" panose="020B0604020202020204" pitchFamily="34" charset="0"/>
                <a:ea typeface="Calibri" panose="020F0502020204030204" pitchFamily="34" charset="0"/>
                <a:cs typeface="Arial" panose="020B0604020202020204" pitchFamily="34" charset="0"/>
              </a:rPr>
              <a:t>, a safe, reflective space </a:t>
            </a:r>
            <a:r>
              <a:rPr lang="en-GB" sz="1200" dirty="0">
                <a:effectLst/>
                <a:latin typeface="Arial" panose="020B0604020202020204" pitchFamily="34" charset="0"/>
                <a:ea typeface="Calibri" panose="020F0502020204030204" pitchFamily="34" charset="0"/>
                <a:cs typeface="Arial" panose="020B0604020202020204" pitchFamily="34" charset="0"/>
              </a:rPr>
              <a:t>enables us to provide the best possible service to our residents in need of care and support.</a:t>
            </a:r>
          </a:p>
          <a:p>
            <a:r>
              <a:rPr lang="en-GB" sz="1200" dirty="0">
                <a:effectLst/>
                <a:latin typeface="Arial" panose="020B0604020202020204" pitchFamily="34" charset="0"/>
                <a:ea typeface="Calibri" panose="020F0502020204030204" pitchFamily="34" charset="0"/>
                <a:cs typeface="Arial" panose="020B0604020202020204" pitchFamily="34" charset="0"/>
              </a:rPr>
              <a:t> </a:t>
            </a:r>
          </a:p>
          <a:p>
            <a:r>
              <a:rPr lang="en-GB" sz="1200" dirty="0">
                <a:effectLst/>
                <a:latin typeface="Arial" panose="020B0604020202020204" pitchFamily="34" charset="0"/>
                <a:ea typeface="Calibri" panose="020F0502020204030204" pitchFamily="34" charset="0"/>
                <a:cs typeface="Arial" panose="020B0604020202020204" pitchFamily="34" charset="0"/>
              </a:rPr>
              <a:t>Please familiarise yourself with our supervision policy. The policy explains what supervision is, how it works, frequency, and how you, your manager and supervisees can get the most from it. </a:t>
            </a:r>
          </a:p>
        </p:txBody>
      </p:sp>
      <p:sp>
        <p:nvSpPr>
          <p:cNvPr id="3" name="TextBox 2">
            <a:extLst>
              <a:ext uri="{FF2B5EF4-FFF2-40B4-BE49-F238E27FC236}">
                <a16:creationId xmlns:a16="http://schemas.microsoft.com/office/drawing/2014/main" id="{A2C8DE39-6E69-4DD5-B75C-73D33CFB735A}"/>
              </a:ext>
            </a:extLst>
          </p:cNvPr>
          <p:cNvSpPr txBox="1"/>
          <p:nvPr/>
        </p:nvSpPr>
        <p:spPr>
          <a:xfrm>
            <a:off x="1847320" y="186481"/>
            <a:ext cx="4109663" cy="369332"/>
          </a:xfrm>
          <a:prstGeom prst="rect">
            <a:avLst/>
          </a:prstGeom>
          <a:noFill/>
        </p:spPr>
        <p:txBody>
          <a:bodyPr wrap="square" rtlCol="0">
            <a:spAutoFit/>
          </a:bodyPr>
          <a:lstStyle/>
          <a:p>
            <a:r>
              <a:rPr lang="en-GB" b="1" dirty="0">
                <a:solidFill>
                  <a:srgbClr val="6BA8DC"/>
                </a:solidFill>
                <a:latin typeface="Arial" panose="020B0604020202020204" pitchFamily="34" charset="0"/>
                <a:cs typeface="Arial" panose="020B0604020202020204" pitchFamily="34" charset="0"/>
              </a:rPr>
              <a:t>Supervision</a:t>
            </a:r>
          </a:p>
        </p:txBody>
      </p:sp>
      <p:sp>
        <p:nvSpPr>
          <p:cNvPr id="7" name="TextBox 6">
            <a:extLst>
              <a:ext uri="{FF2B5EF4-FFF2-40B4-BE49-F238E27FC236}">
                <a16:creationId xmlns:a16="http://schemas.microsoft.com/office/drawing/2014/main" id="{B38AACDE-D0EB-4E27-B897-F5D95F5453E1}"/>
              </a:ext>
            </a:extLst>
          </p:cNvPr>
          <p:cNvSpPr txBox="1"/>
          <p:nvPr/>
        </p:nvSpPr>
        <p:spPr>
          <a:xfrm>
            <a:off x="2822922" y="2606582"/>
            <a:ext cx="2851168" cy="338554"/>
          </a:xfrm>
          <a:prstGeom prst="rect">
            <a:avLst/>
          </a:prstGeom>
          <a:noFill/>
        </p:spPr>
        <p:txBody>
          <a:bodyPr wrap="square" rtlCol="0">
            <a:spAutoFit/>
          </a:bodyPr>
          <a:lstStyle/>
          <a:p>
            <a:r>
              <a:rPr lang="en-GB" sz="1600" b="1" dirty="0">
                <a:solidFill>
                  <a:srgbClr val="6BA8DC"/>
                </a:solidFill>
                <a:latin typeface="Arial" panose="020B0604020202020204" pitchFamily="34" charset="0"/>
                <a:cs typeface="Arial" panose="020B0604020202020204" pitchFamily="34" charset="0"/>
              </a:rPr>
              <a:t>Tri-X Policies &amp; Procedures</a:t>
            </a:r>
          </a:p>
        </p:txBody>
      </p:sp>
      <p:sp>
        <p:nvSpPr>
          <p:cNvPr id="8" name="TextBox 7">
            <a:extLst>
              <a:ext uri="{FF2B5EF4-FFF2-40B4-BE49-F238E27FC236}">
                <a16:creationId xmlns:a16="http://schemas.microsoft.com/office/drawing/2014/main" id="{801E2FCB-9584-49EC-8464-FE8A4577C9C8}"/>
              </a:ext>
            </a:extLst>
          </p:cNvPr>
          <p:cNvSpPr txBox="1"/>
          <p:nvPr/>
        </p:nvSpPr>
        <p:spPr>
          <a:xfrm>
            <a:off x="1683486" y="2928498"/>
            <a:ext cx="3998660" cy="3684535"/>
          </a:xfrm>
          <a:prstGeom prst="rect">
            <a:avLst/>
          </a:prstGeom>
          <a:noFill/>
        </p:spPr>
        <p:txBody>
          <a:bodyPr wrap="square">
            <a:spAutoFit/>
          </a:bodyPr>
          <a:lstStyle/>
          <a:p>
            <a:pPr>
              <a:lnSpc>
                <a:spcPct val="115000"/>
              </a:lnSpc>
            </a:pPr>
            <a:r>
              <a:rPr lang="en-GB" sz="1200" dirty="0">
                <a:effectLst/>
                <a:latin typeface="Arial" panose="020B0604020202020204" pitchFamily="34" charset="0"/>
                <a:ea typeface="Calibri" panose="020F0502020204030204" pitchFamily="34" charset="0"/>
                <a:cs typeface="Arial" panose="020B0604020202020204" pitchFamily="34" charset="0"/>
              </a:rPr>
              <a:t>All policies and procedures for both Adult and Children’s Services can be accessed via tri-X; a web-based manual.   </a:t>
            </a:r>
          </a:p>
          <a:p>
            <a:pPr>
              <a:lnSpc>
                <a:spcPct val="115000"/>
              </a:lnSpc>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15000"/>
              </a:lnSpc>
              <a:buClr>
                <a:srgbClr val="6BA8DC"/>
              </a:buClr>
              <a:buFont typeface="Wingdings" panose="05000000000000000000" pitchFamily="2"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The </a:t>
            </a:r>
            <a:r>
              <a:rPr lang="en-GB" sz="1200" b="1" dirty="0">
                <a:solidFill>
                  <a:srgbClr val="6BA8DC"/>
                </a:solidFill>
                <a:effectLst/>
                <a:latin typeface="Arial" panose="020B0604020202020204" pitchFamily="34" charset="0"/>
                <a:ea typeface="Calibri" panose="020F0502020204030204" pitchFamily="34" charset="0"/>
                <a:cs typeface="Arial" panose="020B0604020202020204" pitchFamily="34" charset="0"/>
              </a:rPr>
              <a:t>Children’s</a:t>
            </a:r>
            <a:r>
              <a:rPr lang="en-GB" sz="1200" dirty="0">
                <a:effectLst/>
                <a:latin typeface="Arial" panose="020B0604020202020204" pitchFamily="34" charset="0"/>
                <a:ea typeface="Calibri" panose="020F0502020204030204" pitchFamily="34" charset="0"/>
                <a:cs typeface="Arial" panose="020B0604020202020204" pitchFamily="34" charset="0"/>
              </a:rPr>
              <a:t> services procedures can be accessed </a:t>
            </a: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here</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marL="171450" indent="-171450">
              <a:lnSpc>
                <a:spcPct val="115000"/>
              </a:lnSpc>
              <a:buClr>
                <a:srgbClr val="6BA8DC"/>
              </a:buClr>
              <a:buFont typeface="Wingdings" panose="05000000000000000000" pitchFamily="2" charset="2"/>
              <a:buChar char="§"/>
            </a:pPr>
            <a:r>
              <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The</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b="1" dirty="0">
                <a:solidFill>
                  <a:srgbClr val="6BA8DC"/>
                </a:solidFill>
                <a:effectLst/>
                <a:latin typeface="Arial" panose="020B0604020202020204" pitchFamily="34" charset="0"/>
                <a:ea typeface="Calibri" panose="020F0502020204030204" pitchFamily="34" charset="0"/>
                <a:cs typeface="Arial" panose="020B0604020202020204" pitchFamily="34" charset="0"/>
              </a:rPr>
              <a:t>Adult’s</a:t>
            </a:r>
            <a:r>
              <a:rPr lang="en-GB" sz="1200" dirty="0">
                <a:effectLst/>
                <a:latin typeface="Arial" panose="020B0604020202020204" pitchFamily="34" charset="0"/>
                <a:ea typeface="Calibri" panose="020F0502020204030204" pitchFamily="34" charset="0"/>
                <a:cs typeface="Arial" panose="020B0604020202020204" pitchFamily="34" charset="0"/>
              </a:rPr>
              <a:t> services procedures manual can be accessed </a:t>
            </a: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here</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I</a:t>
            </a:r>
            <a:r>
              <a:rPr lang="en-GB" sz="1200" dirty="0">
                <a:effectLst/>
                <a:latin typeface="Arial" panose="020B0604020202020204" pitchFamily="34" charset="0"/>
                <a:ea typeface="Calibri" panose="020F0502020204030204" pitchFamily="34" charset="0"/>
                <a:cs typeface="Arial" panose="020B0604020202020204" pitchFamily="34" charset="0"/>
              </a:rPr>
              <a:t>f you are new to this manual, or new to working in Waltham Forest please ensure that you are kept up to date with tri-X policy briefings by completing the ‘Register for Updates’ form which is located on the home page of the manual.</a:t>
            </a:r>
          </a:p>
          <a:p>
            <a:pPr>
              <a:lnSpc>
                <a:spcPct val="115000"/>
              </a:lnSpc>
            </a:pPr>
            <a:endParaRPr lang="en-GB" sz="1200" dirty="0">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GB" sz="1200" dirty="0">
                <a:effectLst/>
                <a:latin typeface="Arial" panose="020B0604020202020204" pitchFamily="34" charset="0"/>
                <a:ea typeface="Calibri" panose="020F0502020204030204" pitchFamily="34" charset="0"/>
                <a:cs typeface="Arial" panose="020B0604020202020204" pitchFamily="34" charset="0"/>
              </a:rPr>
              <a:t>Please spea</a:t>
            </a:r>
            <a:r>
              <a:rPr lang="en-GB" sz="1200" dirty="0">
                <a:latin typeface="Arial" panose="020B0604020202020204" pitchFamily="34" charset="0"/>
                <a:ea typeface="Calibri" panose="020F0502020204030204" pitchFamily="34" charset="0"/>
                <a:cs typeface="Arial" panose="020B0604020202020204" pitchFamily="34" charset="0"/>
              </a:rPr>
              <a:t>k to your manager to ensure you are accessing the most relevant policies for your role.</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8EEDA73-8072-4060-A8F0-78D1791D74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4215" y="2543424"/>
            <a:ext cx="1088736" cy="428356"/>
          </a:xfrm>
          <a:prstGeom prst="rect">
            <a:avLst/>
          </a:prstGeom>
          <a:noFill/>
          <a:ln>
            <a:noFill/>
          </a:ln>
          <a:effectLst/>
        </p:spPr>
      </p:pic>
      <p:pic>
        <p:nvPicPr>
          <p:cNvPr id="2050" name="Picture 2" descr="337,961 Human Resources Images, Stock Photos &amp; Vectors | Shutterstock">
            <a:extLst>
              <a:ext uri="{FF2B5EF4-FFF2-40B4-BE49-F238E27FC236}">
                <a16:creationId xmlns:a16="http://schemas.microsoft.com/office/drawing/2014/main" id="{A5DF8529-7306-C98E-9952-C368FB0D0F5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10" t="3585" r="9955" b="7099"/>
          <a:stretch/>
        </p:blipFill>
        <p:spPr bwMode="auto">
          <a:xfrm>
            <a:off x="6275162" y="2476807"/>
            <a:ext cx="2727326" cy="13015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BCB88F-D4F8-D803-026D-25E4A45385BE}"/>
              </a:ext>
            </a:extLst>
          </p:cNvPr>
          <p:cNvSpPr txBox="1"/>
          <p:nvPr/>
        </p:nvSpPr>
        <p:spPr>
          <a:xfrm>
            <a:off x="5829300" y="3946294"/>
            <a:ext cx="3824118" cy="2242089"/>
          </a:xfrm>
          <a:prstGeom prst="rect">
            <a:avLst/>
          </a:prstGeom>
          <a:noFill/>
        </p:spPr>
        <p:txBody>
          <a:bodyPr wrap="square" rtlCol="0">
            <a:spAutoFit/>
          </a:bodyPr>
          <a:lstStyle/>
          <a:p>
            <a:pPr>
              <a:lnSpc>
                <a:spcPct val="115000"/>
              </a:lnSpc>
              <a:spcAft>
                <a:spcPts val="1000"/>
              </a:spcAft>
            </a:pPr>
            <a:r>
              <a:rPr lang="en-GB" sz="1200" dirty="0">
                <a:latin typeface="Arial" panose="020B0604020202020204" pitchFamily="34" charset="0"/>
                <a:ea typeface="Calibri" panose="020F0502020204030204" pitchFamily="34" charset="0"/>
                <a:cs typeface="Arial" panose="020B0604020202020204" pitchFamily="34" charset="0"/>
              </a:rPr>
              <a:t>Your</a:t>
            </a:r>
            <a:r>
              <a:rPr lang="en-GB" sz="1200" dirty="0">
                <a:effectLst/>
                <a:latin typeface="Arial" panose="020B0604020202020204" pitchFamily="34" charset="0"/>
                <a:ea typeface="Calibri" panose="020F0502020204030204" pitchFamily="34" charset="0"/>
                <a:cs typeface="Arial" panose="020B0604020202020204" pitchFamily="34" charset="0"/>
              </a:rPr>
              <a:t> induction is underpinned by the HR process which contains information for new starters, pay and staff benefits, annual leave entitlement, sickness and absence policies. </a:t>
            </a:r>
          </a:p>
          <a:p>
            <a:pP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It is important that the new starter familiarises themselves with these processes during their induction period.</a:t>
            </a:r>
          </a:p>
          <a:p>
            <a:pP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The Human Resources section can be accessed via the council’s SharePoint site </a:t>
            </a:r>
            <a:r>
              <a:rPr lang="en-GB" sz="1200" dirty="0">
                <a:latin typeface="Arial" panose="020B0604020202020204" pitchFamily="34" charset="0"/>
                <a:cs typeface="Arial" panose="020B0604020202020204" pitchFamily="34" charset="0"/>
                <a:hlinkClick r:id="rId6"/>
              </a:rPr>
              <a:t>here</a:t>
            </a:r>
            <a:r>
              <a:rPr lang="en-GB" sz="1200" dirty="0">
                <a:effectLst/>
                <a:latin typeface="Arial" panose="020B0604020202020204" pitchFamily="34" charset="0"/>
                <a:ea typeface="Calibri" panose="020F050202020403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342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EAB36A-7EDF-B90A-BFF0-B0BBF36993FB}"/>
              </a:ext>
            </a:extLst>
          </p:cNvPr>
          <p:cNvSpPr>
            <a:spLocks noGrp="1"/>
          </p:cNvSpPr>
          <p:nvPr>
            <p:ph type="sldNum" sz="quarter" idx="12"/>
          </p:nvPr>
        </p:nvSpPr>
        <p:spPr/>
        <p:txBody>
          <a:bodyPr/>
          <a:lstStyle/>
          <a:p>
            <a:fld id="{68B98BD7-60DC-4454-9E50-C60F13539E1E}" type="slidenum">
              <a:rPr lang="en-GB" smtClean="0"/>
              <a:t>25</a:t>
            </a:fld>
            <a:endParaRPr lang="en-GB"/>
          </a:p>
        </p:txBody>
      </p:sp>
      <p:sp>
        <p:nvSpPr>
          <p:cNvPr id="5" name="Title 1">
            <a:extLst>
              <a:ext uri="{FF2B5EF4-FFF2-40B4-BE49-F238E27FC236}">
                <a16:creationId xmlns:a16="http://schemas.microsoft.com/office/drawing/2014/main" id="{D7CE5CFC-B12D-A655-1095-A8DB4DA82710}"/>
              </a:ext>
            </a:extLst>
          </p:cNvPr>
          <p:cNvSpPr>
            <a:spLocks noGrp="1"/>
          </p:cNvSpPr>
          <p:nvPr>
            <p:ph type="title"/>
          </p:nvPr>
        </p:nvSpPr>
        <p:spPr>
          <a:xfrm rot="16200000">
            <a:off x="-3030539" y="4309268"/>
            <a:ext cx="7943851" cy="1325563"/>
          </a:xfrm>
        </p:spPr>
        <p:txBody>
          <a:bodyPr anchor="t">
            <a:noAutofit/>
          </a:bodyPr>
          <a:lstStyle/>
          <a:p>
            <a:pPr algn="r"/>
            <a:r>
              <a:rPr lang="en-GB" sz="4800" b="1" dirty="0">
                <a:solidFill>
                  <a:srgbClr val="FF0000"/>
                </a:solidFill>
                <a:latin typeface="Segoe UI" panose="020B0502040204020203" pitchFamily="34" charset="0"/>
                <a:cs typeface="Segoe UI" panose="020B0502040204020203" pitchFamily="34" charset="0"/>
              </a:rPr>
              <a:t>E</a:t>
            </a:r>
            <a:r>
              <a:rPr lang="en-GB" sz="4800" b="1" dirty="0">
                <a:solidFill>
                  <a:srgbClr val="FFC000"/>
                </a:solidFill>
                <a:latin typeface="Segoe UI" panose="020B0502040204020203" pitchFamily="34" charset="0"/>
                <a:cs typeface="Segoe UI" panose="020B0502040204020203" pitchFamily="34" charset="0"/>
              </a:rPr>
              <a:t>M</a:t>
            </a:r>
            <a:r>
              <a:rPr lang="en-GB" sz="4800" b="1" dirty="0">
                <a:solidFill>
                  <a:srgbClr val="FFFF00"/>
                </a:solidFill>
                <a:latin typeface="Segoe UI" panose="020B0502040204020203" pitchFamily="34" charset="0"/>
                <a:cs typeface="Segoe UI" panose="020B0502040204020203" pitchFamily="34" charset="0"/>
              </a:rPr>
              <a:t>P</a:t>
            </a:r>
            <a:r>
              <a:rPr lang="en-GB" sz="4800" b="1" dirty="0">
                <a:solidFill>
                  <a:srgbClr val="548235"/>
                </a:solidFill>
                <a:latin typeface="Segoe UI" panose="020B0502040204020203" pitchFamily="34" charset="0"/>
                <a:cs typeface="Segoe UI" panose="020B0502040204020203" pitchFamily="34" charset="0"/>
              </a:rPr>
              <a:t>L</a:t>
            </a:r>
            <a:r>
              <a:rPr lang="en-GB" sz="4800" b="1" dirty="0">
                <a:solidFill>
                  <a:srgbClr val="3FCDFF"/>
                </a:solidFill>
                <a:latin typeface="Segoe UI" panose="020B0502040204020203" pitchFamily="34" charset="0"/>
                <a:cs typeface="Segoe UI" panose="020B0502040204020203" pitchFamily="34" charset="0"/>
              </a:rPr>
              <a:t>O</a:t>
            </a:r>
            <a:r>
              <a:rPr lang="en-GB" sz="4800" b="1" dirty="0">
                <a:solidFill>
                  <a:srgbClr val="7030A0"/>
                </a:solidFill>
                <a:latin typeface="Segoe UI" panose="020B0502040204020203" pitchFamily="34" charset="0"/>
                <a:cs typeface="Segoe UI" panose="020B0502040204020203" pitchFamily="34" charset="0"/>
              </a:rPr>
              <a:t>Y</a:t>
            </a:r>
            <a:r>
              <a:rPr lang="en-GB" sz="4800" b="1" dirty="0">
                <a:solidFill>
                  <a:srgbClr val="FFC000"/>
                </a:solidFill>
                <a:latin typeface="Segoe UI" panose="020B0502040204020203" pitchFamily="34" charset="0"/>
                <a:cs typeface="Segoe UI" panose="020B0502040204020203" pitchFamily="34" charset="0"/>
              </a:rPr>
              <a:t>EE-LED NETWORKS </a:t>
            </a:r>
          </a:p>
        </p:txBody>
      </p:sp>
      <p:sp>
        <p:nvSpPr>
          <p:cNvPr id="9" name="Rectangle 8">
            <a:extLst>
              <a:ext uri="{FF2B5EF4-FFF2-40B4-BE49-F238E27FC236}">
                <a16:creationId xmlns:a16="http://schemas.microsoft.com/office/drawing/2014/main" id="{0532CFFE-C323-4515-B563-7AAD65C2BA18}"/>
              </a:ext>
            </a:extLst>
          </p:cNvPr>
          <p:cNvSpPr/>
          <p:nvPr/>
        </p:nvSpPr>
        <p:spPr>
          <a:xfrm>
            <a:off x="1708363" y="619126"/>
            <a:ext cx="8016661" cy="1228724"/>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Waltham Forest </a:t>
            </a:r>
            <a:r>
              <a:rPr lang="en-GB"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p</a:t>
            </a:r>
            <a:r>
              <a:rPr lang="en-GB" sz="2000" dirty="0">
                <a:solidFill>
                  <a:srgbClr val="FFC000"/>
                </a:solidFill>
                <a:effectLst/>
                <a:latin typeface="Arial" panose="020B0604020202020204" pitchFamily="34" charset="0"/>
                <a:ea typeface="Calibri" panose="020F0502020204030204" pitchFamily="34" charset="0"/>
                <a:cs typeface="Arial" panose="020B0604020202020204" pitchFamily="34" charset="0"/>
              </a:rPr>
              <a:t>r</a:t>
            </a:r>
            <a:r>
              <a:rPr lang="en-GB" sz="2000" dirty="0">
                <a:solidFill>
                  <a:srgbClr val="FFFF00"/>
                </a:solidFill>
                <a:effectLst/>
                <a:latin typeface="Arial" panose="020B0604020202020204" pitchFamily="34" charset="0"/>
                <a:ea typeface="Calibri" panose="020F0502020204030204" pitchFamily="34" charset="0"/>
                <a:cs typeface="Arial" panose="020B0604020202020204" pitchFamily="34" charset="0"/>
              </a:rPr>
              <a:t>i</a:t>
            </a:r>
            <a:r>
              <a:rPr lang="en-GB" sz="2000" dirty="0">
                <a:solidFill>
                  <a:srgbClr val="548235"/>
                </a:solidFill>
                <a:effectLst/>
                <a:latin typeface="Arial" panose="020B0604020202020204" pitchFamily="34" charset="0"/>
                <a:ea typeface="Calibri" panose="020F0502020204030204" pitchFamily="34" charset="0"/>
                <a:cs typeface="Arial" panose="020B0604020202020204" pitchFamily="34" charset="0"/>
              </a:rPr>
              <a:t>d</a:t>
            </a:r>
            <a:r>
              <a:rPr lang="en-GB" sz="2000" dirty="0">
                <a:solidFill>
                  <a:srgbClr val="3FCDFF"/>
                </a:solidFill>
                <a:effectLst/>
                <a:latin typeface="Arial" panose="020B0604020202020204" pitchFamily="34" charset="0"/>
                <a:ea typeface="Calibri" panose="020F0502020204030204" pitchFamily="34" charset="0"/>
                <a:cs typeface="Arial" panose="020B0604020202020204" pitchFamily="34" charset="0"/>
              </a:rPr>
              <a:t>e</a:t>
            </a:r>
            <a:r>
              <a:rPr lang="en-GB"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s</a:t>
            </a: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itself as being a diverse borough and our organisation is no different. There are a range of vibrant, employee-led networks </a:t>
            </a:r>
            <a:r>
              <a:rPr lang="en-GB" sz="1400" b="0" i="0" dirty="0">
                <a:solidFill>
                  <a:schemeClr val="tx1"/>
                </a:solidFill>
                <a:effectLst/>
                <a:latin typeface="Arial" panose="020B0604020202020204" pitchFamily="34" charset="0"/>
                <a:cs typeface="Arial" panose="020B0604020202020204" pitchFamily="34" charset="0"/>
              </a:rPr>
              <a:t>that provide support, enhance career development and contribute to personal development in the work environment. They create safe, supportive and inclusive spaces which help bring people together!</a:t>
            </a:r>
            <a:endParaRPr lang="en-GB" sz="1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78814AB-B63F-3FE4-0527-C8DB6A1BFF8F}"/>
              </a:ext>
            </a:extLst>
          </p:cNvPr>
          <p:cNvSpPr/>
          <p:nvPr/>
        </p:nvSpPr>
        <p:spPr>
          <a:xfrm>
            <a:off x="1708362" y="1946507"/>
            <a:ext cx="3854237" cy="2225443"/>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57BFA6F-F62F-CB3C-A37D-5CA6765C91F3}"/>
              </a:ext>
            </a:extLst>
          </p:cNvPr>
          <p:cNvSpPr/>
          <p:nvPr/>
        </p:nvSpPr>
        <p:spPr>
          <a:xfrm>
            <a:off x="5663987" y="1925987"/>
            <a:ext cx="4058232" cy="2225443"/>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E811BA1-3E0D-B725-D230-D09896AAC93A}"/>
              </a:ext>
            </a:extLst>
          </p:cNvPr>
          <p:cNvSpPr/>
          <p:nvPr/>
        </p:nvSpPr>
        <p:spPr>
          <a:xfrm>
            <a:off x="1708362" y="4171951"/>
            <a:ext cx="3854237" cy="2308456"/>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5769546-C5D2-EEF8-049C-CA539189ED50}"/>
              </a:ext>
            </a:extLst>
          </p:cNvPr>
          <p:cNvSpPr/>
          <p:nvPr/>
        </p:nvSpPr>
        <p:spPr>
          <a:xfrm>
            <a:off x="5670764" y="4171950"/>
            <a:ext cx="4054260" cy="2308455"/>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C9AB95B-411A-C229-3149-A5916BA2BEAC}"/>
              </a:ext>
            </a:extLst>
          </p:cNvPr>
          <p:cNvSpPr txBox="1"/>
          <p:nvPr/>
        </p:nvSpPr>
        <p:spPr>
          <a:xfrm>
            <a:off x="1809749" y="1946507"/>
            <a:ext cx="3752849" cy="2246769"/>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Race Equality Network (REN)</a:t>
            </a:r>
          </a:p>
          <a:p>
            <a:r>
              <a:rPr lang="en-GB" sz="14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REN is an activist group promoting the rights and fair practice for non-white staff across all employment related matters. It supports non white employees to successfully obtain senior positions within the council, new or via promotion - this may include positive action. REN is a safe space to share experiences and seek peer support. Join </a:t>
            </a:r>
            <a:r>
              <a:rPr lang="en-GB" sz="14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hlinkClick r:id="rId2"/>
              </a:rPr>
              <a:t>here</a:t>
            </a:r>
            <a:r>
              <a:rPr lang="en-GB" sz="14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0909F85-F98A-7680-4407-B9D72A6BA054}"/>
              </a:ext>
            </a:extLst>
          </p:cNvPr>
          <p:cNvSpPr txBox="1"/>
          <p:nvPr/>
        </p:nvSpPr>
        <p:spPr>
          <a:xfrm>
            <a:off x="5716693" y="1967028"/>
            <a:ext cx="3910703" cy="1600438"/>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Differently Abled Forum (DAF)</a:t>
            </a:r>
          </a:p>
          <a:p>
            <a:r>
              <a:rPr lang="en-GB" sz="1400" b="0" i="0" dirty="0">
                <a:solidFill>
                  <a:srgbClr val="222222"/>
                </a:solidFill>
                <a:effectLst/>
                <a:latin typeface="Arial" panose="020B0604020202020204" pitchFamily="34" charset="0"/>
                <a:cs typeface="Arial" panose="020B0604020202020204" pitchFamily="34" charset="0"/>
              </a:rPr>
              <a:t>DAF is a private group for council employees who self-identify as disabled, impaired or differently abled. The group meets once a month and is designed to give mutual support. It also helps to educate others and address the challenges the community faces. Join </a:t>
            </a:r>
            <a:r>
              <a:rPr lang="en-GB" sz="1400" b="0" i="0" dirty="0">
                <a:solidFill>
                  <a:srgbClr val="222222"/>
                </a:solidFill>
                <a:effectLst/>
                <a:latin typeface="Arial" panose="020B0604020202020204" pitchFamily="34" charset="0"/>
                <a:cs typeface="Arial" panose="020B0604020202020204" pitchFamily="34" charset="0"/>
                <a:hlinkClick r:id="rId3"/>
              </a:rPr>
              <a:t>here</a:t>
            </a:r>
            <a:r>
              <a:rPr lang="en-GB" sz="1400" b="0" i="0" dirty="0">
                <a:solidFill>
                  <a:srgbClr val="222222"/>
                </a:solidFill>
                <a:effectLst/>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B2D61D78-31AF-95B9-B344-C696B4DAC561}"/>
              </a:ext>
            </a:extLst>
          </p:cNvPr>
          <p:cNvSpPr txBox="1"/>
          <p:nvPr/>
        </p:nvSpPr>
        <p:spPr>
          <a:xfrm>
            <a:off x="5716692" y="4229567"/>
            <a:ext cx="3910703" cy="2677656"/>
          </a:xfrm>
          <a:prstGeom prst="rect">
            <a:avLst/>
          </a:prstGeom>
          <a:noFill/>
        </p:spPr>
        <p:txBody>
          <a:bodyPr wrap="square" rtlCol="0">
            <a:spAutoFit/>
          </a:bodyPr>
          <a:lstStyle/>
          <a:p>
            <a:r>
              <a:rPr lang="en-GB" sz="14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LGBTIQ+</a:t>
            </a:r>
          </a:p>
          <a:p>
            <a:pPr algn="l"/>
            <a:r>
              <a:rPr lang="en-GB" sz="1400" b="0" i="0" dirty="0">
                <a:solidFill>
                  <a:srgbClr val="222222"/>
                </a:solidFill>
                <a:effectLst/>
                <a:latin typeface="Arial" panose="020B0604020202020204" pitchFamily="34" charset="0"/>
                <a:cs typeface="Arial" panose="020B0604020202020204" pitchFamily="34" charset="0"/>
              </a:rPr>
              <a:t>This network promotes the interests of LGBTIQ+ colleagues: that is, lesbian, gay, bisexual, transgender, queer, intersex, as well as any other sexualities and gender identities. The network provides informal peer support, awareness events and scrutiny of council policy and practice. The network is open to council staff who identify as LGBTIQ+. Find out more </a:t>
            </a:r>
            <a:r>
              <a:rPr lang="en-GB" sz="1400" b="0" i="0" dirty="0">
                <a:solidFill>
                  <a:srgbClr val="222222"/>
                </a:solidFill>
                <a:effectLst/>
                <a:latin typeface="Arial" panose="020B0604020202020204" pitchFamily="34" charset="0"/>
                <a:cs typeface="Arial" panose="020B0604020202020204" pitchFamily="34" charset="0"/>
                <a:hlinkClick r:id="rId4"/>
              </a:rPr>
              <a:t>here</a:t>
            </a:r>
            <a:r>
              <a:rPr lang="en-GB" sz="1400" b="0" i="0" dirty="0">
                <a:solidFill>
                  <a:srgbClr val="222222"/>
                </a:solidFill>
                <a:effectLst/>
                <a:latin typeface="Arial" panose="020B0604020202020204" pitchFamily="34" charset="0"/>
                <a:cs typeface="Arial" panose="020B0604020202020204" pitchFamily="34" charset="0"/>
              </a:rPr>
              <a:t> </a:t>
            </a:r>
          </a:p>
          <a:p>
            <a:endParaRPr lang="en-GB" sz="1400" dirty="0">
              <a:solidFill>
                <a:schemeClr val="tx1"/>
              </a:solidFill>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200CC95-DF21-EAF4-D244-E109EE989FEB}"/>
              </a:ext>
            </a:extLst>
          </p:cNvPr>
          <p:cNvSpPr txBox="1"/>
          <p:nvPr/>
        </p:nvSpPr>
        <p:spPr>
          <a:xfrm>
            <a:off x="1809750" y="4171950"/>
            <a:ext cx="3676650" cy="2031325"/>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Women’s Network</a:t>
            </a:r>
          </a:p>
          <a:p>
            <a:pPr algn="l"/>
            <a:r>
              <a:rPr lang="en-GB" sz="1400" dirty="0">
                <a:solidFill>
                  <a:srgbClr val="222222"/>
                </a:solidFill>
                <a:latin typeface="Arial" panose="020B0604020202020204" pitchFamily="34" charset="0"/>
                <a:cs typeface="Arial" panose="020B0604020202020204" pitchFamily="34" charset="0"/>
              </a:rPr>
              <a:t>This h</a:t>
            </a:r>
            <a:r>
              <a:rPr lang="en-GB" sz="1400" b="0" i="0" dirty="0">
                <a:solidFill>
                  <a:srgbClr val="222222"/>
                </a:solidFill>
                <a:effectLst/>
                <a:latin typeface="Arial" panose="020B0604020202020204" pitchFamily="34" charset="0"/>
                <a:cs typeface="Arial" panose="020B0604020202020204" pitchFamily="34" charset="0"/>
              </a:rPr>
              <a:t>as been established to support the interests of women at the council. </a:t>
            </a:r>
          </a:p>
          <a:p>
            <a:pPr algn="l"/>
            <a:r>
              <a:rPr lang="en-GB" sz="1400" b="0" i="0" dirty="0">
                <a:solidFill>
                  <a:srgbClr val="222222"/>
                </a:solidFill>
                <a:effectLst/>
                <a:latin typeface="Arial" panose="020B0604020202020204" pitchFamily="34" charset="0"/>
                <a:cs typeface="Arial" panose="020B0604020202020204" pitchFamily="34" charset="0"/>
              </a:rPr>
              <a:t>The Women of Waltham Forest meetings take place approximately once every two months, for 1.5 hours. The network is open to people who identify as women. More information is available </a:t>
            </a:r>
            <a:r>
              <a:rPr lang="en-GB" sz="1400" b="0" i="0" dirty="0">
                <a:solidFill>
                  <a:srgbClr val="222222"/>
                </a:solidFill>
                <a:effectLst/>
                <a:latin typeface="Arial" panose="020B0604020202020204" pitchFamily="34" charset="0"/>
                <a:cs typeface="Arial" panose="020B0604020202020204" pitchFamily="34" charset="0"/>
                <a:hlinkClick r:id="rId5"/>
              </a:rPr>
              <a:t>here </a:t>
            </a:r>
            <a:endParaRPr lang="en-GB" sz="1400" b="0" i="0" dirty="0">
              <a:solidFill>
                <a:srgbClr val="222222"/>
              </a:solidFill>
              <a:effectLst/>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95780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6" name="Picture 12" descr="What Is Collaboration and Where Does It Begin? - Jesse Lyn Stoner">
            <a:extLst>
              <a:ext uri="{FF2B5EF4-FFF2-40B4-BE49-F238E27FC236}">
                <a16:creationId xmlns:a16="http://schemas.microsoft.com/office/drawing/2014/main" id="{54CDBA66-7F71-BE6E-8CD5-B2A8FD1E64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39" r="214" b="18405"/>
          <a:stretch/>
        </p:blipFill>
        <p:spPr bwMode="auto">
          <a:xfrm>
            <a:off x="6679934" y="5368675"/>
            <a:ext cx="2096978" cy="1489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98A7F42-4A39-4140-A41F-6FEAFF2DC023}"/>
              </a:ext>
            </a:extLst>
          </p:cNvPr>
          <p:cNvSpPr>
            <a:spLocks noGrp="1"/>
          </p:cNvSpPr>
          <p:nvPr>
            <p:ph type="title"/>
          </p:nvPr>
        </p:nvSpPr>
        <p:spPr>
          <a:xfrm rot="16200000">
            <a:off x="-2747963" y="3223419"/>
            <a:ext cx="6858000" cy="1325563"/>
          </a:xfrm>
        </p:spPr>
        <p:txBody>
          <a:bodyPr anchor="t">
            <a:normAutofit fontScale="90000"/>
          </a:bodyPr>
          <a:lstStyle/>
          <a:p>
            <a:pPr algn="r"/>
            <a:r>
              <a:rPr lang="en-GB" sz="6000" b="1" dirty="0">
                <a:solidFill>
                  <a:srgbClr val="FFC000"/>
                </a:solidFill>
                <a:latin typeface="Segoe UI" panose="020B0502040204020203" pitchFamily="34" charset="0"/>
                <a:cs typeface="Segoe UI" panose="020B0502040204020203" pitchFamily="34" charset="0"/>
              </a:rPr>
              <a:t>STAFF FORUMS &amp; AWAY DAYS</a:t>
            </a:r>
          </a:p>
        </p:txBody>
      </p:sp>
      <p:sp>
        <p:nvSpPr>
          <p:cNvPr id="4" name="Slide Number Placeholder 3">
            <a:extLst>
              <a:ext uri="{FF2B5EF4-FFF2-40B4-BE49-F238E27FC236}">
                <a16:creationId xmlns:a16="http://schemas.microsoft.com/office/drawing/2014/main" id="{77C9991D-0C7E-4F26-AEB4-D1B5E9E00CB3}"/>
              </a:ext>
            </a:extLst>
          </p:cNvPr>
          <p:cNvSpPr>
            <a:spLocks noGrp="1"/>
          </p:cNvSpPr>
          <p:nvPr>
            <p:ph type="sldNum" sz="quarter" idx="12"/>
          </p:nvPr>
        </p:nvSpPr>
        <p:spPr/>
        <p:txBody>
          <a:bodyPr/>
          <a:lstStyle/>
          <a:p>
            <a:fld id="{68B98BD7-60DC-4454-9E50-C60F13539E1E}" type="slidenum">
              <a:rPr lang="en-GB" smtClean="0"/>
              <a:t>26</a:t>
            </a:fld>
            <a:endParaRPr lang="en-GB"/>
          </a:p>
        </p:txBody>
      </p:sp>
      <p:sp>
        <p:nvSpPr>
          <p:cNvPr id="3" name="Rectangle 2">
            <a:extLst>
              <a:ext uri="{FF2B5EF4-FFF2-40B4-BE49-F238E27FC236}">
                <a16:creationId xmlns:a16="http://schemas.microsoft.com/office/drawing/2014/main" id="{6229DF14-995B-4432-9BA7-482A9B5990BD}"/>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2696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315D80B0-8108-712B-CB74-40261ED104CB}"/>
              </a:ext>
            </a:extLst>
          </p:cNvPr>
          <p:cNvSpPr/>
          <p:nvPr/>
        </p:nvSpPr>
        <p:spPr>
          <a:xfrm>
            <a:off x="1561088" y="421222"/>
            <a:ext cx="5118846" cy="2633837"/>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3FCDFF"/>
                </a:solidFill>
                <a:effectLst/>
                <a:latin typeface="Arial" panose="020B0604020202020204" pitchFamily="34" charset="0"/>
                <a:ea typeface="Calibri" panose="020F0502020204030204" pitchFamily="34" charset="0"/>
                <a:cs typeface="Arial" panose="020B0604020202020204" pitchFamily="34" charset="0"/>
              </a:rPr>
              <a:t>F</a:t>
            </a:r>
            <a:r>
              <a:rPr kumimoji="0" lang="en-GB" altLang="en-US" sz="1200" b="1" i="0" u="none" strike="noStrike" cap="none" normalizeH="0" baseline="0" dirty="0" bmk="">
                <a:ln>
                  <a:noFill/>
                </a:ln>
                <a:solidFill>
                  <a:srgbClr val="3FCDFF"/>
                </a:solidFill>
                <a:effectLst/>
                <a:latin typeface="Arial" panose="020B0604020202020204" pitchFamily="34" charset="0"/>
                <a:ea typeface="Calibri" panose="020F0502020204030204" pitchFamily="34" charset="0"/>
                <a:cs typeface="Arial" panose="020B0604020202020204" pitchFamily="34" charset="0"/>
              </a:rPr>
              <a:t>orums and </a:t>
            </a:r>
            <a:r>
              <a:rPr lang="en-GB" altLang="en-US" sz="1200" b="1" dirty="0" bmk="">
                <a:solidFill>
                  <a:srgbClr val="3FCDFF"/>
                </a:solidFill>
                <a:latin typeface="Arial" panose="020B0604020202020204" pitchFamily="34" charset="0"/>
                <a:ea typeface="Calibri" panose="020F0502020204030204" pitchFamily="34" charset="0"/>
                <a:cs typeface="Arial" panose="020B0604020202020204" pitchFamily="34" charset="0"/>
              </a:rPr>
              <a:t>A</a:t>
            </a:r>
            <a:r>
              <a:rPr kumimoji="0" lang="en-GB" altLang="en-US" sz="1200" b="1" i="0" u="none" strike="noStrike" cap="none" normalizeH="0" baseline="0" dirty="0" bmk="">
                <a:ln>
                  <a:noFill/>
                </a:ln>
                <a:solidFill>
                  <a:srgbClr val="3FCDFF"/>
                </a:solidFill>
                <a:effectLst/>
                <a:latin typeface="Arial" panose="020B0604020202020204" pitchFamily="34" charset="0"/>
                <a:ea typeface="Calibri" panose="020F0502020204030204" pitchFamily="34" charset="0"/>
                <a:cs typeface="Arial" panose="020B0604020202020204" pitchFamily="34" charset="0"/>
              </a:rPr>
              <a:t>ll-staff away days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rgbClr val="FFC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There are Manager’s Forums which take place on a bi-monthly basis. These forums are an opportunity for managers to get together and discuss various topics. Members of the Senior Leadership Team attend these, and it is important to note that attendance is mandatory so please do look out for, and accept, the invitations in your Outlook calendar.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There are also all-staff away days, service area away days and Families staff workshops which take place. These can be themed events and are opportunities to celebrate good practice, deliver key organisational messages and keep staff informed regarding wider developments. Please note that attendance at these events is mandatory. </a:t>
            </a:r>
          </a:p>
          <a:p>
            <a:pPr algn="ctr"/>
            <a:endParaRPr lang="en-GB" sz="1100" dirty="0">
              <a:solidFill>
                <a:schemeClr val="tx1"/>
              </a:solidFill>
              <a:latin typeface="Arial" panose="020B0604020202020204" pitchFamily="34" charset="0"/>
              <a:cs typeface="Arial" panose="020B0604020202020204" pitchFamily="34" charset="0"/>
            </a:endParaRPr>
          </a:p>
        </p:txBody>
      </p:sp>
      <p:pic>
        <p:nvPicPr>
          <p:cNvPr id="6150" name="Picture 6" descr="Top Tips fpr Planning Corporate Away Days in London">
            <a:extLst>
              <a:ext uri="{FF2B5EF4-FFF2-40B4-BE49-F238E27FC236}">
                <a16:creationId xmlns:a16="http://schemas.microsoft.com/office/drawing/2014/main" id="{69C3926A-DD12-4637-031F-9C6D2EE4B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845" y="421222"/>
            <a:ext cx="3035286" cy="26338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291F2DC-4EBE-5C43-AFD4-2D8BD2E508BD}"/>
              </a:ext>
            </a:extLst>
          </p:cNvPr>
          <p:cNvSpPr/>
          <p:nvPr/>
        </p:nvSpPr>
        <p:spPr>
          <a:xfrm>
            <a:off x="1561088" y="3168916"/>
            <a:ext cx="4031190" cy="3424389"/>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3FCDFF"/>
                </a:solidFill>
                <a:effectLst/>
                <a:latin typeface="Arial" panose="020B0604020202020204" pitchFamily="34" charset="0"/>
                <a:ea typeface="Times New Roman" panose="02020603050405020304" pitchFamily="18" charset="0"/>
                <a:cs typeface="Arial" panose="020B0604020202020204" pitchFamily="34" charset="0"/>
              </a:rPr>
              <a:t>Families Hou</a:t>
            </a:r>
            <a:r>
              <a:rPr lang="en-GB" altLang="en-US" sz="1200" b="1" dirty="0">
                <a:solidFill>
                  <a:srgbClr val="3FCDFF"/>
                </a:solidFill>
                <a:latin typeface="Arial" panose="020B0604020202020204" pitchFamily="34" charset="0"/>
                <a:cs typeface="Arial" panose="020B0604020202020204" pitchFamily="34" charset="0"/>
              </a:rPr>
              <a:t>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rgbClr val="3FCDFF"/>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Families Hour i</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 a regular forum and safe space where social care staff can come together to discuss pertinent issues within Diversity &amp; Inclusion and agree on a set of actions to take away and implement. </a:t>
            </a:r>
            <a:r>
              <a:rPr lang="en-GB" alt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Topics have included </a:t>
            </a:r>
            <a:r>
              <a:rPr lang="en-GB" sz="1200" dirty="0">
                <a:solidFill>
                  <a:schemeClr val="tx1"/>
                </a:solidFill>
                <a:latin typeface="Arial" panose="020B0604020202020204" pitchFamily="34" charset="0"/>
                <a:cs typeface="Arial" panose="020B0604020202020204" pitchFamily="34" charset="0"/>
              </a:rPr>
              <a:t>Black History Month, juggling caring responsibilities and work, LGBTIQ+ history, mental wellbeing, random acts of kindness, International Women’s Day or other events, themes, issues or areas that matter, are relevant and are of interest to staff.</a:t>
            </a:r>
            <a:endPar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Services within the People’s Directorate rotate and are responsible for preparing monthly sessions. All sessions are updated on a dedicated Teams channel for those staff unable to attend.  </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4"/>
              </a:rPr>
              <a:t>Families Hour Teams Channel</a:t>
            </a:r>
            <a:endPar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ctr"/>
            <a:endParaRPr lang="en-GB"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009EC0C-5D15-A3B3-AD3A-3A5B16F50AC8}"/>
              </a:ext>
            </a:extLst>
          </p:cNvPr>
          <p:cNvSpPr/>
          <p:nvPr/>
        </p:nvSpPr>
        <p:spPr>
          <a:xfrm>
            <a:off x="5688531" y="3168916"/>
            <a:ext cx="4125600" cy="230786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3FCDFF"/>
                </a:solidFill>
                <a:effectLst/>
                <a:latin typeface="Arial" panose="020B0604020202020204" pitchFamily="34" charset="0"/>
                <a:ea typeface="Calibri" panose="020F0502020204030204" pitchFamily="34" charset="0"/>
                <a:cs typeface="Arial" panose="020B0604020202020204" pitchFamily="34" charset="0"/>
              </a:rPr>
              <a:t>All-Staff Briefings/Check-ins: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b="1" dirty="0">
              <a:solidFill>
                <a:srgbClr val="3FCDFF"/>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All staff receive Outlook invitations on a regular basis for all-staff briefings/check-ins.</a:t>
            </a:r>
            <a:r>
              <a:rPr kumimoji="0" lang="en-GB"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These are hosted by the Chief Executive and guest speakers provide updates on various council projects and initiatives that are in development or already taking place.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This event is recorded and available to watch on demand so those unable to attend can still keep up to date with wider council developments.</a:t>
            </a:r>
            <a:r>
              <a:rPr kumimoji="0" lang="en-GB"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algn="ct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742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9218D0-0901-4989-893B-E93E87DBDEFA}"/>
              </a:ext>
            </a:extLst>
          </p:cNvPr>
          <p:cNvSpPr/>
          <p:nvPr/>
        </p:nvSpPr>
        <p:spPr>
          <a:xfrm>
            <a:off x="579000" y="508001"/>
            <a:ext cx="8748000" cy="447038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sp>
        <p:nvSpPr>
          <p:cNvPr id="2" name="Title 1">
            <a:extLst>
              <a:ext uri="{FF2B5EF4-FFF2-40B4-BE49-F238E27FC236}">
                <a16:creationId xmlns:a16="http://schemas.microsoft.com/office/drawing/2014/main" id="{EB93D46F-1AF0-4168-9B28-4F8D90E2BEEE}"/>
              </a:ext>
            </a:extLst>
          </p:cNvPr>
          <p:cNvSpPr>
            <a:spLocks noGrp="1"/>
          </p:cNvSpPr>
          <p:nvPr>
            <p:ph type="title"/>
          </p:nvPr>
        </p:nvSpPr>
        <p:spPr>
          <a:xfrm>
            <a:off x="1346638" y="1339841"/>
            <a:ext cx="7205662" cy="2908300"/>
          </a:xfrm>
          <a:ln>
            <a:solidFill>
              <a:schemeClr val="bg1"/>
            </a:solidFill>
          </a:ln>
        </p:spPr>
        <p:txBody>
          <a:bodyPr vert="horz" lIns="91440" tIns="45720" rIns="91440" bIns="45720" rtlCol="0" anchor="ctr">
            <a:noAutofit/>
          </a:bodyPr>
          <a:lstStyle/>
          <a:p>
            <a:pPr algn="ctr"/>
            <a:r>
              <a:rPr lang="en-GB" sz="6600" b="1" dirty="0">
                <a:solidFill>
                  <a:srgbClr val="FFC000"/>
                </a:solidFill>
                <a:latin typeface="Segoe UI" panose="020B0502040204020203" pitchFamily="34" charset="0"/>
                <a:cs typeface="Segoe UI" panose="020B0502040204020203" pitchFamily="34" charset="0"/>
              </a:rPr>
              <a:t>ABOUT</a:t>
            </a:r>
            <a:r>
              <a:rPr lang="en-GB" sz="6600" b="1" dirty="0">
                <a:latin typeface="Segoe UI" panose="020B0502040204020203" pitchFamily="34" charset="0"/>
                <a:cs typeface="Segoe UI" panose="020B0502040204020203" pitchFamily="34" charset="0"/>
              </a:rPr>
              <a:t> </a:t>
            </a:r>
            <a:r>
              <a:rPr lang="en-GB" sz="6600" b="1" dirty="0">
                <a:solidFill>
                  <a:srgbClr val="40A69A"/>
                </a:solidFill>
                <a:latin typeface="Segoe UI" panose="020B0502040204020203" pitchFamily="34" charset="0"/>
                <a:cs typeface="Segoe UI" panose="020B0502040204020203" pitchFamily="34" charset="0"/>
              </a:rPr>
              <a:t>WALTHAM FOREST</a:t>
            </a:r>
          </a:p>
        </p:txBody>
      </p:sp>
      <p:sp>
        <p:nvSpPr>
          <p:cNvPr id="3" name="Slide Number Placeholder 2">
            <a:extLst>
              <a:ext uri="{FF2B5EF4-FFF2-40B4-BE49-F238E27FC236}">
                <a16:creationId xmlns:a16="http://schemas.microsoft.com/office/drawing/2014/main" id="{922C3E67-C4F1-4D6E-BD84-B6B03535566D}"/>
              </a:ext>
            </a:extLst>
          </p:cNvPr>
          <p:cNvSpPr>
            <a:spLocks noGrp="1"/>
          </p:cNvSpPr>
          <p:nvPr>
            <p:ph type="sldNum" sz="quarter" idx="12"/>
          </p:nvPr>
        </p:nvSpPr>
        <p:spPr/>
        <p:txBody>
          <a:bodyPr/>
          <a:lstStyle/>
          <a:p>
            <a:fld id="{68B98BD7-60DC-4454-9E50-C60F13539E1E}" type="slidenum">
              <a:rPr lang="en-GB" smtClean="0"/>
              <a:t>27</a:t>
            </a:fld>
            <a:endParaRPr lang="en-GB"/>
          </a:p>
        </p:txBody>
      </p:sp>
      <p:grpSp>
        <p:nvGrpSpPr>
          <p:cNvPr id="17" name="Group 16">
            <a:extLst>
              <a:ext uri="{FF2B5EF4-FFF2-40B4-BE49-F238E27FC236}">
                <a16:creationId xmlns:a16="http://schemas.microsoft.com/office/drawing/2014/main" id="{60713B6C-3A98-4BAA-A547-814A0DD11330}"/>
              </a:ext>
            </a:extLst>
          </p:cNvPr>
          <p:cNvGrpSpPr/>
          <p:nvPr/>
        </p:nvGrpSpPr>
        <p:grpSpPr>
          <a:xfrm>
            <a:off x="0" y="0"/>
            <a:ext cx="9906001" cy="5720444"/>
            <a:chOff x="0" y="0"/>
            <a:chExt cx="9906001" cy="5720444"/>
          </a:xfrm>
        </p:grpSpPr>
        <p:cxnSp>
          <p:nvCxnSpPr>
            <p:cNvPr id="5" name="Straight Connector 4">
              <a:extLst>
                <a:ext uri="{FF2B5EF4-FFF2-40B4-BE49-F238E27FC236}">
                  <a16:creationId xmlns:a16="http://schemas.microsoft.com/office/drawing/2014/main" id="{44673A9E-C6CF-479E-82C5-414825CCEF5E}"/>
                </a:ext>
              </a:extLst>
            </p:cNvPr>
            <p:cNvCxnSpPr/>
            <p:nvPr/>
          </p:nvCxnSpPr>
          <p:spPr>
            <a:xfrm>
              <a:off x="1189434" y="5720444"/>
              <a:ext cx="7527131" cy="0"/>
            </a:xfrm>
            <a:prstGeom prst="line">
              <a:avLst/>
            </a:prstGeom>
            <a:ln w="857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F71B389-F81A-4209-A1F3-EE61DA8B387C}"/>
                </a:ext>
              </a:extLst>
            </p:cNvPr>
            <p:cNvCxnSpPr>
              <a:cxnSpLocks/>
            </p:cNvCxnSpPr>
            <p:nvPr/>
          </p:nvCxnSpPr>
          <p:spPr>
            <a:xfrm>
              <a:off x="287734" y="0"/>
              <a:ext cx="0" cy="4381500"/>
            </a:xfrm>
            <a:prstGeom prst="line">
              <a:avLst/>
            </a:prstGeom>
            <a:ln w="6000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13A0E3-0084-467C-B5E6-0FB028F27747}"/>
                </a:ext>
              </a:extLst>
            </p:cNvPr>
            <p:cNvCxnSpPr>
              <a:cxnSpLocks/>
            </p:cNvCxnSpPr>
            <p:nvPr/>
          </p:nvCxnSpPr>
          <p:spPr>
            <a:xfrm>
              <a:off x="9618266" y="0"/>
              <a:ext cx="0" cy="4381500"/>
            </a:xfrm>
            <a:prstGeom prst="line">
              <a:avLst/>
            </a:prstGeom>
            <a:ln w="6000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A062AC-18DF-41F8-A38F-90531382F4A8}"/>
                </a:ext>
              </a:extLst>
            </p:cNvPr>
            <p:cNvCxnSpPr>
              <a:cxnSpLocks/>
            </p:cNvCxnSpPr>
            <p:nvPr/>
          </p:nvCxnSpPr>
          <p:spPr>
            <a:xfrm flipH="1">
              <a:off x="0" y="279400"/>
              <a:ext cx="9906001" cy="0"/>
            </a:xfrm>
            <a:prstGeom prst="line">
              <a:avLst/>
            </a:prstGeom>
            <a:ln w="600075">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535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C76659-BB43-2508-586E-89532032D0E1}"/>
              </a:ext>
            </a:extLst>
          </p:cNvPr>
          <p:cNvSpPr>
            <a:spLocks noGrp="1"/>
          </p:cNvSpPr>
          <p:nvPr>
            <p:ph type="sldNum" sz="quarter" idx="12"/>
          </p:nvPr>
        </p:nvSpPr>
        <p:spPr/>
        <p:txBody>
          <a:bodyPr/>
          <a:lstStyle/>
          <a:p>
            <a:fld id="{68B98BD7-60DC-4454-9E50-C60F13539E1E}" type="slidenum">
              <a:rPr lang="en-GB" smtClean="0"/>
              <a:t>28</a:t>
            </a:fld>
            <a:endParaRPr lang="en-GB"/>
          </a:p>
        </p:txBody>
      </p:sp>
      <p:sp>
        <p:nvSpPr>
          <p:cNvPr id="4" name="Title 1">
            <a:extLst>
              <a:ext uri="{FF2B5EF4-FFF2-40B4-BE49-F238E27FC236}">
                <a16:creationId xmlns:a16="http://schemas.microsoft.com/office/drawing/2014/main" id="{66B9CE0A-95CD-5489-412B-ABB9F4A37913}"/>
              </a:ext>
            </a:extLst>
          </p:cNvPr>
          <p:cNvSpPr txBox="1">
            <a:spLocks/>
          </p:cNvSpPr>
          <p:nvPr/>
        </p:nvSpPr>
        <p:spPr>
          <a:xfrm rot="16200000">
            <a:off x="-2728756" y="2728759"/>
            <a:ext cx="6840000" cy="1382484"/>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rgbClr val="03ACE9"/>
                </a:solidFill>
                <a:latin typeface="+mj-lt"/>
                <a:ea typeface="+mj-ea"/>
                <a:cs typeface="+mj-cs"/>
              </a:defRPr>
            </a:lvl1pPr>
          </a:lstStyle>
          <a:p>
            <a:pPr algn="r"/>
            <a:r>
              <a:rPr lang="en-GB" sz="5400" b="1" dirty="0">
                <a:solidFill>
                  <a:srgbClr val="00B0F0"/>
                </a:solidFill>
                <a:latin typeface="Segoe UI" panose="020B0502040204020203" pitchFamily="34" charset="0"/>
                <a:cs typeface="Segoe UI" panose="020B0502040204020203" pitchFamily="34" charset="0"/>
              </a:rPr>
              <a:t>LONDON BOROUGH OF WALTHAM FOREST</a:t>
            </a:r>
          </a:p>
        </p:txBody>
      </p:sp>
      <p:sp>
        <p:nvSpPr>
          <p:cNvPr id="5" name="Rectangle 4">
            <a:extLst>
              <a:ext uri="{FF2B5EF4-FFF2-40B4-BE49-F238E27FC236}">
                <a16:creationId xmlns:a16="http://schemas.microsoft.com/office/drawing/2014/main" id="{9ABA7144-363E-F9BE-B9EC-E53DEA8EB088}"/>
              </a:ext>
            </a:extLst>
          </p:cNvPr>
          <p:cNvSpPr>
            <a:spLocks noChangeArrowheads="1"/>
          </p:cNvSpPr>
          <p:nvPr/>
        </p:nvSpPr>
        <p:spPr bwMode="auto">
          <a:xfrm>
            <a:off x="4629879" y="209550"/>
            <a:ext cx="5091637" cy="2581263"/>
          </a:xfrm>
          <a:prstGeom prst="rect">
            <a:avLst/>
          </a:prstGeom>
          <a:noFill/>
          <a:ln w="38100">
            <a:solidFill>
              <a:srgbClr val="3FCD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endParaRPr lang="en-GB"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656B547A-9FCC-04D2-4E8D-9385109EFAD8}"/>
              </a:ext>
            </a:extLst>
          </p:cNvPr>
          <p:cNvSpPr txBox="1"/>
          <p:nvPr/>
        </p:nvSpPr>
        <p:spPr>
          <a:xfrm>
            <a:off x="4695823" y="328900"/>
            <a:ext cx="5025693" cy="2246769"/>
          </a:xfrm>
          <a:prstGeom prst="rect">
            <a:avLst/>
          </a:prstGeom>
          <a:noFill/>
        </p:spPr>
        <p:txBody>
          <a:bodyPr wrap="square">
            <a:spAutoFit/>
          </a:bodyPr>
          <a:lstStyle/>
          <a:p>
            <a:r>
              <a:rPr lang="en-GB" sz="1400" dirty="0">
                <a:solidFill>
                  <a:srgbClr val="3084CA"/>
                </a:solidFill>
                <a:latin typeface="Arial" panose="020B0604020202020204" pitchFamily="34" charset="0"/>
                <a:cs typeface="Arial" panose="020B0604020202020204" pitchFamily="34" charset="0"/>
              </a:rPr>
              <a:t>Waltham Forest is one of the most ethnically diverse areas in London and we believe it is this diversity that makes the borough so great. More than two thirds of residents are from a global majority background around a third of residents are born outside the UK and around one in five are EU nationals.  </a:t>
            </a:r>
          </a:p>
          <a:p>
            <a:endParaRPr lang="en-GB" sz="1400" dirty="0">
              <a:solidFill>
                <a:srgbClr val="3084CA"/>
              </a:solidFill>
              <a:latin typeface="Arial" panose="020B0604020202020204" pitchFamily="34" charset="0"/>
              <a:cs typeface="Arial" panose="020B0604020202020204" pitchFamily="34" charset="0"/>
            </a:endParaRPr>
          </a:p>
          <a:p>
            <a:r>
              <a:rPr lang="en-GB" sz="1400" dirty="0">
                <a:solidFill>
                  <a:srgbClr val="3084CA"/>
                </a:solidFill>
                <a:latin typeface="Arial" panose="020B0604020202020204" pitchFamily="34" charset="0"/>
                <a:cs typeface="Arial" panose="020B0604020202020204" pitchFamily="34" charset="0"/>
              </a:rPr>
              <a:t>Our Corporate Strategy positions people at the heart of our place, recognising the crucial role our communities play in public service and the importance of collaboration across the Council and our wider partnerships.</a:t>
            </a:r>
          </a:p>
        </p:txBody>
      </p:sp>
      <p:sp>
        <p:nvSpPr>
          <p:cNvPr id="8" name="TextBox 7">
            <a:extLst>
              <a:ext uri="{FF2B5EF4-FFF2-40B4-BE49-F238E27FC236}">
                <a16:creationId xmlns:a16="http://schemas.microsoft.com/office/drawing/2014/main" id="{239C2513-194C-7E95-2527-7601285B5DFB}"/>
              </a:ext>
            </a:extLst>
          </p:cNvPr>
          <p:cNvSpPr txBox="1"/>
          <p:nvPr/>
        </p:nvSpPr>
        <p:spPr>
          <a:xfrm>
            <a:off x="1350748" y="2868328"/>
            <a:ext cx="3279131" cy="3596641"/>
          </a:xfrm>
          <a:prstGeom prst="rect">
            <a:avLst/>
          </a:prstGeom>
        </p:spPr>
        <p:txBody>
          <a:bodyPr vert="horz" wrap="square" lIns="0" tIns="0" rIns="0" bIns="0" rtlCol="0" anchor="t">
            <a:normAutofit/>
          </a:bodyPr>
          <a:lstStyle/>
          <a:p>
            <a:pPr algn="l"/>
            <a:endParaRPr lang="en-GB" sz="379" b="1" dirty="0">
              <a:solidFill>
                <a:schemeClr val="accent1">
                  <a:lumMod val="50000"/>
                </a:schemeClr>
              </a:solidFill>
              <a:latin typeface="Arial" panose="020B0604020202020204" pitchFamily="34" charset="0"/>
              <a:ea typeface="+mj-ea"/>
              <a:cs typeface="Arial" panose="020B0604020202020204" pitchFamily="34" charset="0"/>
            </a:endParaRPr>
          </a:p>
          <a:p>
            <a:r>
              <a:rPr lang="en-GB" sz="1300" b="1" dirty="0">
                <a:solidFill>
                  <a:schemeClr val="accent1">
                    <a:lumMod val="50000"/>
                  </a:schemeClr>
                </a:solidFill>
                <a:latin typeface="Arial" panose="020B0604020202020204" pitchFamily="34" charset="0"/>
                <a:ea typeface="+mj-ea"/>
                <a:cs typeface="Arial" panose="020B0604020202020204" pitchFamily="34" charset="0"/>
              </a:rPr>
              <a:t>15-minute neighbourhoods</a:t>
            </a:r>
          </a:p>
          <a:p>
            <a:r>
              <a:rPr lang="en-GB" sz="1083" dirty="0">
                <a:solidFill>
                  <a:schemeClr val="accent1">
                    <a:lumMod val="50000"/>
                  </a:schemeClr>
                </a:solidFill>
                <a:latin typeface="Arial" panose="020B0604020202020204" pitchFamily="34" charset="0"/>
                <a:ea typeface="+mj-ea"/>
                <a:cs typeface="Arial" panose="020B0604020202020204" pitchFamily="34" charset="0"/>
              </a:rPr>
              <a:t>A more local, healthy and sustainable way of life</a:t>
            </a:r>
          </a:p>
          <a:p>
            <a:endParaRPr lang="en-GB" sz="1083" dirty="0">
              <a:solidFill>
                <a:schemeClr val="accent1">
                  <a:lumMod val="50000"/>
                </a:schemeClr>
              </a:solidFill>
              <a:latin typeface="Arial" panose="020B0604020202020204" pitchFamily="34" charset="0"/>
              <a:ea typeface="+mj-ea"/>
              <a:cs typeface="Arial" panose="020B0604020202020204" pitchFamily="34" charset="0"/>
            </a:endParaRPr>
          </a:p>
          <a:p>
            <a:r>
              <a:rPr lang="en-GB" sz="1300" b="1" dirty="0">
                <a:solidFill>
                  <a:schemeClr val="accent1">
                    <a:lumMod val="50000"/>
                  </a:schemeClr>
                </a:solidFill>
                <a:latin typeface="Arial" panose="020B0604020202020204" pitchFamily="34" charset="0"/>
                <a:ea typeface="+mj-ea"/>
                <a:cs typeface="Arial" panose="020B0604020202020204" pitchFamily="34" charset="0"/>
              </a:rPr>
              <a:t>Safe and healthy lives</a:t>
            </a:r>
          </a:p>
          <a:p>
            <a:pPr algn="l"/>
            <a:r>
              <a:rPr lang="en-GB" sz="1083" dirty="0">
                <a:solidFill>
                  <a:schemeClr val="accent1">
                    <a:lumMod val="50000"/>
                  </a:schemeClr>
                </a:solidFill>
                <a:latin typeface="Arial" panose="020B0604020202020204" pitchFamily="34" charset="0"/>
                <a:ea typeface="+mj-ea"/>
                <a:cs typeface="Arial" panose="020B0604020202020204" pitchFamily="34" charset="0"/>
              </a:rPr>
              <a:t>Taking a public health approach to supporting good physical and mental health</a:t>
            </a:r>
          </a:p>
          <a:p>
            <a:pPr algn="l"/>
            <a:endParaRPr lang="en-GB" sz="1300" b="1" dirty="0">
              <a:solidFill>
                <a:schemeClr val="accent1">
                  <a:lumMod val="50000"/>
                </a:schemeClr>
              </a:solidFill>
              <a:latin typeface="Arial" panose="020B0604020202020204" pitchFamily="34" charset="0"/>
              <a:ea typeface="+mj-ea"/>
              <a:cs typeface="Arial" panose="020B0604020202020204" pitchFamily="34" charset="0"/>
            </a:endParaRPr>
          </a:p>
          <a:p>
            <a:pPr algn="l"/>
            <a:r>
              <a:rPr lang="en-GB" sz="1300" b="1" dirty="0">
                <a:solidFill>
                  <a:schemeClr val="accent1">
                    <a:lumMod val="50000"/>
                  </a:schemeClr>
                </a:solidFill>
                <a:latin typeface="Arial" panose="020B0604020202020204" pitchFamily="34" charset="0"/>
                <a:ea typeface="+mj-ea"/>
                <a:cs typeface="Arial" panose="020B0604020202020204" pitchFamily="34" charset="0"/>
              </a:rPr>
              <a:t>Fellowship Square</a:t>
            </a:r>
            <a:endParaRPr lang="en-GB" sz="1300" dirty="0">
              <a:solidFill>
                <a:schemeClr val="accent1">
                  <a:lumMod val="50000"/>
                </a:schemeClr>
              </a:solidFill>
              <a:latin typeface="Arial" panose="020B0604020202020204" pitchFamily="34" charset="0"/>
              <a:ea typeface="+mj-ea"/>
              <a:cs typeface="Arial" panose="020B0604020202020204" pitchFamily="34" charset="0"/>
            </a:endParaRPr>
          </a:p>
          <a:p>
            <a:pPr algn="l"/>
            <a:r>
              <a:rPr lang="en-GB" sz="1083" dirty="0">
                <a:solidFill>
                  <a:schemeClr val="accent1">
                    <a:lumMod val="50000"/>
                  </a:schemeClr>
                </a:solidFill>
                <a:latin typeface="Arial" panose="020B0604020202020204" pitchFamily="34" charset="0"/>
                <a:ea typeface="+mj-ea"/>
                <a:cs typeface="Arial" panose="020B0604020202020204" pitchFamily="34" charset="0"/>
              </a:rPr>
              <a:t>365 days a year cultural venue</a:t>
            </a:r>
          </a:p>
          <a:p>
            <a:pPr algn="l"/>
            <a:endParaRPr lang="en-GB" sz="1300" b="1" dirty="0">
              <a:solidFill>
                <a:schemeClr val="accent1">
                  <a:lumMod val="50000"/>
                </a:schemeClr>
              </a:solidFill>
              <a:latin typeface="Arial" panose="020B0604020202020204" pitchFamily="34" charset="0"/>
              <a:ea typeface="+mj-ea"/>
              <a:cs typeface="Arial" panose="020B0604020202020204" pitchFamily="34" charset="0"/>
            </a:endParaRPr>
          </a:p>
          <a:p>
            <a:pPr algn="l"/>
            <a:r>
              <a:rPr lang="en-GB" sz="1300" b="1" dirty="0">
                <a:solidFill>
                  <a:schemeClr val="accent1">
                    <a:lumMod val="50000"/>
                  </a:schemeClr>
                </a:solidFill>
                <a:latin typeface="Arial" panose="020B0604020202020204" pitchFamily="34" charset="0"/>
                <a:ea typeface="+mj-ea"/>
                <a:cs typeface="Arial" panose="020B0604020202020204" pitchFamily="34" charset="0"/>
              </a:rPr>
              <a:t>National Borough of Storytelling</a:t>
            </a:r>
          </a:p>
          <a:p>
            <a:pPr algn="l"/>
            <a:r>
              <a:rPr lang="en-GB" sz="1083" dirty="0">
                <a:solidFill>
                  <a:schemeClr val="accent1">
                    <a:lumMod val="50000"/>
                  </a:schemeClr>
                </a:solidFill>
                <a:latin typeface="Arial" panose="020B0604020202020204" pitchFamily="34" charset="0"/>
                <a:ea typeface="+mj-ea"/>
                <a:cs typeface="Arial" panose="020B0604020202020204" pitchFamily="34" charset="0"/>
              </a:rPr>
              <a:t>Storytelling across the ages</a:t>
            </a:r>
          </a:p>
          <a:p>
            <a:pPr algn="l"/>
            <a:endParaRPr lang="en-GB" sz="1300" dirty="0">
              <a:solidFill>
                <a:schemeClr val="accent1">
                  <a:lumMod val="50000"/>
                </a:schemeClr>
              </a:solidFill>
              <a:latin typeface="Arial" panose="020B0604020202020204" pitchFamily="34" charset="0"/>
              <a:ea typeface="+mj-ea"/>
              <a:cs typeface="Arial" panose="020B0604020202020204" pitchFamily="34" charset="0"/>
            </a:endParaRPr>
          </a:p>
          <a:p>
            <a:pPr algn="l"/>
            <a:r>
              <a:rPr lang="en-GB" sz="1300" b="1" dirty="0">
                <a:solidFill>
                  <a:schemeClr val="accent1">
                    <a:lumMod val="50000"/>
                  </a:schemeClr>
                </a:solidFill>
                <a:latin typeface="Arial" panose="020B0604020202020204" pitchFamily="34" charset="0"/>
                <a:ea typeface="+mj-ea"/>
                <a:cs typeface="Arial" panose="020B0604020202020204" pitchFamily="34" charset="0"/>
              </a:rPr>
              <a:t>Public Health Research </a:t>
            </a:r>
          </a:p>
          <a:p>
            <a:pPr algn="l"/>
            <a:r>
              <a:rPr lang="en-GB" sz="1083" dirty="0">
                <a:solidFill>
                  <a:schemeClr val="accent1">
                    <a:lumMod val="50000"/>
                  </a:schemeClr>
                </a:solidFill>
                <a:latin typeface="Arial" panose="020B0604020202020204" pitchFamily="34" charset="0"/>
                <a:ea typeface="+mj-ea"/>
                <a:cs typeface="Arial" panose="020B0604020202020204" pitchFamily="34" charset="0"/>
              </a:rPr>
              <a:t>Tackling health inequalities with the Institute of Health Equity led by Professor Sir Michael Marmot</a:t>
            </a:r>
          </a:p>
          <a:p>
            <a:pPr algn="l"/>
            <a:endParaRPr lang="en-GB" sz="1300" dirty="0">
              <a:solidFill>
                <a:schemeClr val="accent1">
                  <a:lumMod val="50000"/>
                </a:schemeClr>
              </a:solidFill>
              <a:latin typeface="Arial" panose="020B0604020202020204" pitchFamily="34" charset="0"/>
              <a:ea typeface="+mj-ea"/>
              <a:cs typeface="Arial" panose="020B0604020202020204" pitchFamily="34" charset="0"/>
            </a:endParaRPr>
          </a:p>
          <a:p>
            <a:pPr algn="l"/>
            <a:r>
              <a:rPr lang="en-GB" sz="1300" b="1" dirty="0">
                <a:solidFill>
                  <a:schemeClr val="accent1">
                    <a:lumMod val="50000"/>
                  </a:schemeClr>
                </a:solidFill>
                <a:latin typeface="Arial" panose="020B0604020202020204" pitchFamily="34" charset="0"/>
                <a:ea typeface="+mj-ea"/>
                <a:cs typeface="Arial" panose="020B0604020202020204" pitchFamily="34" charset="0"/>
              </a:rPr>
              <a:t>Life Chances</a:t>
            </a:r>
          </a:p>
          <a:p>
            <a:pPr algn="l"/>
            <a:r>
              <a:rPr lang="en-GB" sz="1083" dirty="0">
                <a:solidFill>
                  <a:schemeClr val="accent1">
                    <a:lumMod val="50000"/>
                  </a:schemeClr>
                </a:solidFill>
                <a:latin typeface="Arial" panose="020B0604020202020204" pitchFamily="34" charset="0"/>
                <a:ea typeface="+mj-ea"/>
                <a:cs typeface="Arial" panose="020B0604020202020204" pitchFamily="34" charset="0"/>
              </a:rPr>
              <a:t>Building healthy, safe and cohesive communities</a:t>
            </a:r>
          </a:p>
          <a:p>
            <a:pPr algn="l"/>
            <a:endParaRPr lang="en-GB" sz="1083" dirty="0">
              <a:solidFill>
                <a:schemeClr val="accent1">
                  <a:lumMod val="50000"/>
                </a:schemeClr>
              </a:solidFill>
              <a:latin typeface="Arial" panose="020B0604020202020204" pitchFamily="34" charset="0"/>
              <a:ea typeface="+mj-ea"/>
              <a:cs typeface="Arial" panose="020B0604020202020204" pitchFamily="34" charset="0"/>
            </a:endParaRPr>
          </a:p>
          <a:p>
            <a:pPr algn="l"/>
            <a:endParaRPr lang="en-GB" sz="1300" dirty="0">
              <a:solidFill>
                <a:schemeClr val="accent1">
                  <a:lumMod val="50000"/>
                </a:schemeClr>
              </a:solidFill>
              <a:latin typeface="Arial" panose="020B0604020202020204" pitchFamily="34" charset="0"/>
              <a:ea typeface="+mj-ea"/>
              <a:cs typeface="Arial" panose="020B0604020202020204" pitchFamily="34" charset="0"/>
            </a:endParaRPr>
          </a:p>
          <a:p>
            <a:pPr algn="l"/>
            <a:endParaRPr lang="en-GB" sz="1300" dirty="0">
              <a:solidFill>
                <a:schemeClr val="accent1">
                  <a:lumMod val="50000"/>
                </a:schemeClr>
              </a:solidFill>
              <a:latin typeface="Arial" panose="020B0604020202020204" pitchFamily="34" charset="0"/>
              <a:ea typeface="+mj-ea"/>
              <a:cs typeface="Arial" panose="020B0604020202020204" pitchFamily="34" charset="0"/>
            </a:endParaRPr>
          </a:p>
          <a:p>
            <a:pPr algn="l"/>
            <a:endParaRPr lang="en-GB" sz="1300" dirty="0">
              <a:solidFill>
                <a:schemeClr val="accent1">
                  <a:lumMod val="50000"/>
                </a:schemeClr>
              </a:solidFill>
              <a:latin typeface="Arial" panose="020B0604020202020204" pitchFamily="34" charset="0"/>
              <a:ea typeface="+mj-ea"/>
              <a:cs typeface="Arial" panose="020B0604020202020204" pitchFamily="34" charset="0"/>
            </a:endParaRPr>
          </a:p>
          <a:p>
            <a:pPr algn="l"/>
            <a:endParaRPr lang="en-GB" sz="1300" dirty="0">
              <a:solidFill>
                <a:schemeClr val="accent1">
                  <a:lumMod val="50000"/>
                </a:schemeClr>
              </a:solidFill>
              <a:latin typeface="Arial" panose="020B0604020202020204" pitchFamily="34" charset="0"/>
              <a:ea typeface="+mj-ea"/>
              <a:cs typeface="Arial" panose="020B0604020202020204" pitchFamily="34" charset="0"/>
            </a:endParaRPr>
          </a:p>
          <a:p>
            <a:pPr marL="247665" indent="-247665">
              <a:buFont typeface="Wingdings" panose="05000000000000000000" pitchFamily="2" charset="2"/>
              <a:buChar char="§"/>
            </a:pPr>
            <a:endParaRPr lang="en-GB" sz="1733" dirty="0">
              <a:solidFill>
                <a:schemeClr val="accent1">
                  <a:lumMod val="50000"/>
                </a:schemeClr>
              </a:solidFill>
              <a:latin typeface="Arial" panose="020B0604020202020204" pitchFamily="34" charset="0"/>
              <a:ea typeface="+mj-ea"/>
              <a:cs typeface="Arial" panose="020B0604020202020204" pitchFamily="34" charset="0"/>
            </a:endParaRPr>
          </a:p>
          <a:p>
            <a:pPr marL="247665" indent="-247665">
              <a:buFont typeface="Wingdings" panose="05000000000000000000" pitchFamily="2" charset="2"/>
              <a:buChar char="§"/>
            </a:pPr>
            <a:endParaRPr lang="en-GB" sz="1733" dirty="0">
              <a:solidFill>
                <a:schemeClr val="accent1">
                  <a:lumMod val="50000"/>
                </a:schemeClr>
              </a:solidFill>
              <a:latin typeface="Arial" panose="020B0604020202020204" pitchFamily="34" charset="0"/>
              <a:ea typeface="+mj-ea"/>
              <a:cs typeface="Arial" panose="020B0604020202020204" pitchFamily="34" charset="0"/>
            </a:endParaRPr>
          </a:p>
        </p:txBody>
      </p:sp>
      <p:pic>
        <p:nvPicPr>
          <p:cNvPr id="14" name="Picture 13">
            <a:extLst>
              <a:ext uri="{FF2B5EF4-FFF2-40B4-BE49-F238E27FC236}">
                <a16:creationId xmlns:a16="http://schemas.microsoft.com/office/drawing/2014/main" id="{E92D86F2-6BA0-E11C-07BF-C834A5B00FAE}"/>
              </a:ext>
            </a:extLst>
          </p:cNvPr>
          <p:cNvPicPr>
            <a:picLocks noChangeAspect="1"/>
          </p:cNvPicPr>
          <p:nvPr/>
        </p:nvPicPr>
        <p:blipFill rotWithShape="1">
          <a:blip r:embed="rId2"/>
          <a:srcRect l="53069" t="45499" r="8819" b="11956"/>
          <a:stretch/>
        </p:blipFill>
        <p:spPr bwMode="auto">
          <a:xfrm>
            <a:off x="4629879" y="2790820"/>
            <a:ext cx="5198428" cy="3674143"/>
          </a:xfrm>
          <a:prstGeom prst="rect">
            <a:avLst/>
          </a:prstGeom>
          <a:ln>
            <a:noFill/>
          </a:ln>
          <a:extLst>
            <a:ext uri="{53640926-AAD7-44D8-BBD7-CCE9431645EC}">
              <a14:shadowObscured xmlns:a14="http://schemas.microsoft.com/office/drawing/2010/main"/>
            </a:ext>
          </a:extLst>
        </p:spPr>
      </p:pic>
      <p:pic>
        <p:nvPicPr>
          <p:cNvPr id="5124" name="Picture 4" descr="Waltham Forest Has Unveiled Its Star-Studded Borough Of Culture Programme">
            <a:extLst>
              <a:ext uri="{FF2B5EF4-FFF2-40B4-BE49-F238E27FC236}">
                <a16:creationId xmlns:a16="http://schemas.microsoft.com/office/drawing/2014/main" id="{70CABB41-2FC4-4D94-2A84-1ECA922AD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430" y="175407"/>
            <a:ext cx="3181449" cy="26154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0A5F740-C262-7C32-F828-2B80B7EAA6EE}"/>
              </a:ext>
            </a:extLst>
          </p:cNvPr>
          <p:cNvSpPr>
            <a:spLocks noChangeArrowheads="1"/>
          </p:cNvSpPr>
          <p:nvPr/>
        </p:nvSpPr>
        <p:spPr bwMode="auto">
          <a:xfrm>
            <a:off x="1274570" y="2790822"/>
            <a:ext cx="3355309" cy="3674145"/>
          </a:xfrm>
          <a:prstGeom prst="rect">
            <a:avLst/>
          </a:prstGeom>
          <a:noFill/>
          <a:ln w="38100">
            <a:solidFill>
              <a:srgbClr val="3FCD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endParaRPr lang="en-GB" sz="14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40799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FD49-B218-4BC4-9825-76EEDD7C0000}"/>
              </a:ext>
            </a:extLst>
          </p:cNvPr>
          <p:cNvSpPr>
            <a:spLocks noGrp="1"/>
          </p:cNvSpPr>
          <p:nvPr>
            <p:ph type="title"/>
          </p:nvPr>
        </p:nvSpPr>
        <p:spPr>
          <a:xfrm rot="16200000">
            <a:off x="-2663444" y="2775219"/>
            <a:ext cx="6840000" cy="1325563"/>
          </a:xfrm>
        </p:spPr>
        <p:txBody>
          <a:bodyPr>
            <a:noAutofit/>
          </a:bodyPr>
          <a:lstStyle/>
          <a:p>
            <a:pPr algn="r"/>
            <a:r>
              <a:rPr lang="en-GB" sz="5400" b="1" dirty="0">
                <a:solidFill>
                  <a:srgbClr val="00B0F0"/>
                </a:solidFill>
                <a:latin typeface="Segoe UI" panose="020B0502040204020203" pitchFamily="34" charset="0"/>
                <a:cs typeface="Segoe UI" panose="020B0502040204020203" pitchFamily="34" charset="0"/>
              </a:rPr>
              <a:t>LOCAL FACTS &amp; FIGURES</a:t>
            </a:r>
          </a:p>
        </p:txBody>
      </p:sp>
      <p:sp>
        <p:nvSpPr>
          <p:cNvPr id="3" name="Slide Number Placeholder 2">
            <a:extLst>
              <a:ext uri="{FF2B5EF4-FFF2-40B4-BE49-F238E27FC236}">
                <a16:creationId xmlns:a16="http://schemas.microsoft.com/office/drawing/2014/main" id="{47C1C977-F50C-4ECC-A921-0937362C7372}"/>
              </a:ext>
            </a:extLst>
          </p:cNvPr>
          <p:cNvSpPr>
            <a:spLocks noGrp="1"/>
          </p:cNvSpPr>
          <p:nvPr>
            <p:ph type="sldNum" sz="quarter" idx="12"/>
          </p:nvPr>
        </p:nvSpPr>
        <p:spPr/>
        <p:txBody>
          <a:bodyPr/>
          <a:lstStyle/>
          <a:p>
            <a:fld id="{68B98BD7-60DC-4454-9E50-C60F13539E1E}" type="slidenum">
              <a:rPr lang="en-GB" smtClean="0"/>
              <a:t>29</a:t>
            </a:fld>
            <a:endParaRPr lang="en-GB"/>
          </a:p>
        </p:txBody>
      </p:sp>
      <p:pic>
        <p:nvPicPr>
          <p:cNvPr id="9" name="Picture 23">
            <a:extLst>
              <a:ext uri="{FF2B5EF4-FFF2-40B4-BE49-F238E27FC236}">
                <a16:creationId xmlns:a16="http://schemas.microsoft.com/office/drawing/2014/main" id="{6EC04994-5E24-43AD-857D-56D719E91C67}"/>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t="8540" r="11182" b="890"/>
          <a:stretch>
            <a:fillRect/>
          </a:stretch>
        </p:blipFill>
        <p:spPr bwMode="auto">
          <a:xfrm>
            <a:off x="675815" y="1181101"/>
            <a:ext cx="2572209" cy="49391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C8EA5A-F4F4-596F-B922-44E4A4C134F9}"/>
              </a:ext>
            </a:extLst>
          </p:cNvPr>
          <p:cNvSpPr txBox="1"/>
          <p:nvPr/>
        </p:nvSpPr>
        <p:spPr>
          <a:xfrm>
            <a:off x="3248025" y="1419225"/>
            <a:ext cx="6334125" cy="4770537"/>
          </a:xfrm>
          <a:prstGeom prst="rect">
            <a:avLst/>
          </a:prstGeom>
          <a:noFill/>
        </p:spPr>
        <p:txBody>
          <a:bodyPr wrap="square" rtlCol="0">
            <a:spAutoFit/>
          </a:bodyPr>
          <a:lstStyle/>
          <a:p>
            <a:pPr marL="285750" indent="-285750" algn="l">
              <a:buFont typeface="Arial" panose="020B0604020202020204" pitchFamily="34" charset="0"/>
              <a:buChar char="•"/>
            </a:pPr>
            <a:r>
              <a:rPr lang="en-GB" sz="1600" b="0" i="0" dirty="0">
                <a:solidFill>
                  <a:srgbClr val="121212"/>
                </a:solidFill>
                <a:effectLst/>
                <a:latin typeface="Arial" panose="020B0604020202020204" pitchFamily="34" charset="0"/>
                <a:cs typeface="Arial" panose="020B0604020202020204" pitchFamily="34" charset="0"/>
              </a:rPr>
              <a:t>Waltham Forest is home to an estimated 278,400 residents as of March 2021 and 102,900 households </a:t>
            </a:r>
            <a:r>
              <a:rPr lang="en-GB" sz="1600" b="0" i="0" dirty="0">
                <a:solidFill>
                  <a:srgbClr val="246051"/>
                </a:solidFill>
                <a:effectLst/>
                <a:latin typeface="Arial" panose="020B0604020202020204" pitchFamily="34" charset="0"/>
                <a:cs typeface="Arial" panose="020B0604020202020204" pitchFamily="34" charset="0"/>
                <a:hlinkClick r:id="rId3"/>
              </a:rPr>
              <a:t>(ONS, Census 2021)</a:t>
            </a:r>
            <a:endParaRPr lang="en-GB" sz="1600" b="0" i="0" dirty="0">
              <a:solidFill>
                <a:srgbClr val="246051"/>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600" dirty="0">
              <a:solidFill>
                <a:srgbClr val="24605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600" b="0" i="0" dirty="0">
                <a:solidFill>
                  <a:srgbClr val="3084CA"/>
                </a:solidFill>
                <a:effectLst/>
                <a:latin typeface="Arial" panose="020B0604020202020204" pitchFamily="34" charset="0"/>
                <a:cs typeface="Arial" panose="020B0604020202020204" pitchFamily="34" charset="0"/>
              </a:rPr>
              <a:t>The median age of residents is 35.6 years compared to the England average of 40.2 years</a:t>
            </a:r>
          </a:p>
          <a:p>
            <a:pPr marL="285750" indent="-285750" algn="l">
              <a:buFont typeface="Arial" panose="020B0604020202020204" pitchFamily="34" charset="0"/>
              <a:buChar char="•"/>
            </a:pPr>
            <a:endParaRPr lang="en-GB" sz="1600" b="0" i="0" dirty="0">
              <a:solidFill>
                <a:srgbClr val="00B050"/>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600" b="0" i="0" dirty="0">
                <a:solidFill>
                  <a:srgbClr val="121212"/>
                </a:solidFill>
                <a:effectLst/>
                <a:latin typeface="Arial" panose="020B0604020202020204" pitchFamily="34" charset="0"/>
                <a:cs typeface="Arial" panose="020B0604020202020204" pitchFamily="34" charset="0"/>
              </a:rPr>
              <a:t>Our borough is one of the most diverse areas in the country. An estimated 53% of residents are from a global majority background</a:t>
            </a:r>
          </a:p>
          <a:p>
            <a:pPr marL="285750" indent="-285750" algn="l">
              <a:buFont typeface="Arial" panose="020B0604020202020204" pitchFamily="34" charset="0"/>
              <a:buChar char="•"/>
            </a:pPr>
            <a:endParaRPr lang="en-GB" sz="1600" b="0" i="0" dirty="0">
              <a:solidFill>
                <a:srgbClr val="121212"/>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600" b="0" i="0" dirty="0">
                <a:solidFill>
                  <a:srgbClr val="3084CA"/>
                </a:solidFill>
                <a:effectLst/>
                <a:latin typeface="Arial" panose="020B0604020202020204" pitchFamily="34" charset="0"/>
                <a:cs typeface="Arial" panose="020B0604020202020204" pitchFamily="34" charset="0"/>
              </a:rPr>
              <a:t>The top six countries of origin for residents born overseas are Romania (11,000), Hungary (6,000), Poland (6,000), Bulgaria (5,000), and Lithuania (5,000) and Pakistan (5,000) </a:t>
            </a:r>
          </a:p>
          <a:p>
            <a:pPr marL="285750" indent="-285750" algn="l">
              <a:buFont typeface="Arial" panose="020B0604020202020204" pitchFamily="34" charset="0"/>
              <a:buChar char="•"/>
            </a:pPr>
            <a:endParaRPr lang="en-GB" sz="1600" b="0" i="0" dirty="0">
              <a:solidFill>
                <a:srgbClr val="00B050"/>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600" b="0" i="0" dirty="0">
                <a:solidFill>
                  <a:srgbClr val="121212"/>
                </a:solidFill>
                <a:effectLst/>
                <a:latin typeface="Arial" panose="020B0604020202020204" pitchFamily="34" charset="0"/>
                <a:cs typeface="Arial" panose="020B0604020202020204" pitchFamily="34" charset="0"/>
              </a:rPr>
              <a:t>The top five languages spoken locally other than English are Urdu, Polish, Romanian, Turkish and Lithuanian</a:t>
            </a:r>
          </a:p>
          <a:p>
            <a:pPr marL="285750" indent="-285750" algn="l">
              <a:buFont typeface="Arial" panose="020B0604020202020204" pitchFamily="34" charset="0"/>
              <a:buChar char="•"/>
            </a:pPr>
            <a:endParaRPr lang="en-GB" sz="1600" b="0" i="0" dirty="0">
              <a:solidFill>
                <a:srgbClr val="121212"/>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600" b="0" i="0" dirty="0">
                <a:solidFill>
                  <a:srgbClr val="3084CA"/>
                </a:solidFill>
                <a:effectLst/>
                <a:latin typeface="Arial" panose="020B0604020202020204" pitchFamily="34" charset="0"/>
                <a:cs typeface="Arial" panose="020B0604020202020204" pitchFamily="34" charset="0"/>
              </a:rPr>
              <a:t>94.3% of enterprises in Waltham Forest are micro businesses employing fewer than 10 people</a:t>
            </a:r>
          </a:p>
        </p:txBody>
      </p:sp>
      <p:pic>
        <p:nvPicPr>
          <p:cNvPr id="2054" name="Picture 6" descr="iClass - a Learning Management System: Funmi Adeoye: Did You Know ?">
            <a:extLst>
              <a:ext uri="{FF2B5EF4-FFF2-40B4-BE49-F238E27FC236}">
                <a16:creationId xmlns:a16="http://schemas.microsoft.com/office/drawing/2014/main" id="{14AB292A-A852-D0F9-D941-A49E267E41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156" y="118902"/>
            <a:ext cx="3262311" cy="121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473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92DA-ACFA-4BCF-B2B6-FF02816DDE33}"/>
              </a:ext>
            </a:extLst>
          </p:cNvPr>
          <p:cNvSpPr>
            <a:spLocks noGrp="1"/>
          </p:cNvSpPr>
          <p:nvPr>
            <p:ph type="title"/>
          </p:nvPr>
        </p:nvSpPr>
        <p:spPr>
          <a:xfrm>
            <a:off x="196005" y="914198"/>
            <a:ext cx="771789" cy="6522071"/>
          </a:xfrm>
        </p:spPr>
        <p:txBody>
          <a:bodyPr vert="vert270">
            <a:noAutofit/>
          </a:bodyPr>
          <a:lstStyle/>
          <a:p>
            <a:pPr algn="r"/>
            <a:r>
              <a:rPr lang="en-GB" sz="6646" b="1" dirty="0">
                <a:solidFill>
                  <a:srgbClr val="A1DBD4"/>
                </a:solidFill>
                <a:latin typeface="Arial" panose="020B0604020202020204" pitchFamily="34" charset="0"/>
                <a:cs typeface="Arial" panose="020B0604020202020204" pitchFamily="34" charset="0"/>
              </a:rPr>
              <a:t>CONTENTS</a:t>
            </a:r>
          </a:p>
        </p:txBody>
      </p:sp>
      <p:sp>
        <p:nvSpPr>
          <p:cNvPr id="6" name="Slide Number Placeholder 5">
            <a:extLst>
              <a:ext uri="{FF2B5EF4-FFF2-40B4-BE49-F238E27FC236}">
                <a16:creationId xmlns:a16="http://schemas.microsoft.com/office/drawing/2014/main" id="{D46177DA-2A51-4047-A360-296A07771826}"/>
              </a:ext>
            </a:extLst>
          </p:cNvPr>
          <p:cNvSpPr>
            <a:spLocks noGrp="1"/>
          </p:cNvSpPr>
          <p:nvPr>
            <p:ph type="sldNum" sz="quarter" idx="12"/>
          </p:nvPr>
        </p:nvSpPr>
        <p:spPr/>
        <p:txBody>
          <a:bodyPr/>
          <a:lstStyle/>
          <a:p>
            <a:fld id="{68B98BD7-60DC-4454-9E50-C60F13539E1E}" type="slidenum">
              <a:rPr lang="en-GB" smtClean="0"/>
              <a:t>3</a:t>
            </a:fld>
            <a:endParaRPr lang="en-GB"/>
          </a:p>
        </p:txBody>
      </p:sp>
      <p:graphicFrame>
        <p:nvGraphicFramePr>
          <p:cNvPr id="12" name="Table 11">
            <a:extLst>
              <a:ext uri="{FF2B5EF4-FFF2-40B4-BE49-F238E27FC236}">
                <a16:creationId xmlns:a16="http://schemas.microsoft.com/office/drawing/2014/main" id="{CE844EC3-775F-44C2-84B4-9979F559979F}"/>
              </a:ext>
            </a:extLst>
          </p:cNvPr>
          <p:cNvGraphicFramePr>
            <a:graphicFrameLocks noGrp="1"/>
          </p:cNvGraphicFramePr>
          <p:nvPr>
            <p:extLst>
              <p:ext uri="{D42A27DB-BD31-4B8C-83A1-F6EECF244321}">
                <p14:modId xmlns:p14="http://schemas.microsoft.com/office/powerpoint/2010/main" val="1423964254"/>
              </p:ext>
            </p:extLst>
          </p:nvPr>
        </p:nvGraphicFramePr>
        <p:xfrm>
          <a:off x="1563218" y="985291"/>
          <a:ext cx="7371231" cy="4887418"/>
        </p:xfrm>
        <a:graphic>
          <a:graphicData uri="http://schemas.openxmlformats.org/drawingml/2006/table">
            <a:tbl>
              <a:tblPr>
                <a:tableStyleId>{5C22544A-7EE6-4342-B048-85BDC9FD1C3A}</a:tableStyleId>
              </a:tblPr>
              <a:tblGrid>
                <a:gridCol w="6738921">
                  <a:extLst>
                    <a:ext uri="{9D8B030D-6E8A-4147-A177-3AD203B41FA5}">
                      <a16:colId xmlns:a16="http://schemas.microsoft.com/office/drawing/2014/main" val="1721578457"/>
                    </a:ext>
                  </a:extLst>
                </a:gridCol>
                <a:gridCol w="632310">
                  <a:extLst>
                    <a:ext uri="{9D8B030D-6E8A-4147-A177-3AD203B41FA5}">
                      <a16:colId xmlns:a16="http://schemas.microsoft.com/office/drawing/2014/main" val="621632097"/>
                    </a:ext>
                  </a:extLst>
                </a:gridCol>
              </a:tblGrid>
              <a:tr h="253116">
                <a:tc>
                  <a:txBody>
                    <a:bodyPr/>
                    <a:lstStyle/>
                    <a:p>
                      <a:pPr algn="l" fontAlgn="ctr"/>
                      <a:r>
                        <a:rPr lang="en-GB" sz="1800" b="1" u="none" strike="noStrike" dirty="0">
                          <a:solidFill>
                            <a:srgbClr val="40A69A"/>
                          </a:solidFill>
                          <a:effectLst/>
                          <a:latin typeface="Arial" panose="020B0604020202020204" pitchFamily="34" charset="0"/>
                          <a:cs typeface="Arial" panose="020B0604020202020204" pitchFamily="34" charset="0"/>
                        </a:rPr>
                        <a:t>YOUR INDUCTION JOURNEY </a:t>
                      </a:r>
                      <a:endParaRPr lang="en-GB" sz="1800" b="1" i="0" u="none" strike="noStrike" dirty="0">
                        <a:solidFill>
                          <a:srgbClr val="40A69A"/>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u="none" strike="noStrike" dirty="0">
                          <a:effectLst/>
                          <a:latin typeface="Arial" panose="020B0604020202020204" pitchFamily="34" charset="0"/>
                          <a:cs typeface="Arial" panose="020B0604020202020204" pitchFamily="34" charset="0"/>
                        </a:rPr>
                        <a:t>5</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7012494"/>
                  </a:ext>
                </a:extLst>
              </a:tr>
              <a:tr h="253116">
                <a:tc>
                  <a:txBody>
                    <a:bodyPr/>
                    <a:lstStyle/>
                    <a:p>
                      <a:pPr algn="l" fontAlgn="ctr"/>
                      <a:r>
                        <a:rPr lang="en-GB" sz="1800" u="none" strike="noStrike" dirty="0">
                          <a:effectLst/>
                          <a:latin typeface="Arial" panose="020B0604020202020204" pitchFamily="34" charset="0"/>
                          <a:cs typeface="Arial" panose="020B0604020202020204" pitchFamily="34" charset="0"/>
                        </a:rPr>
                        <a:t>Key Tasks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u="none" strike="noStrike" dirty="0">
                          <a:effectLst/>
                          <a:latin typeface="Arial" panose="020B0604020202020204" pitchFamily="34" charset="0"/>
                          <a:cs typeface="Arial" panose="020B0604020202020204" pitchFamily="34" charset="0"/>
                        </a:rPr>
                        <a:t>6</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2576996"/>
                  </a:ext>
                </a:extLst>
              </a:tr>
              <a:tr h="253116">
                <a:tc>
                  <a:txBody>
                    <a:bodyPr/>
                    <a:lstStyle/>
                    <a:p>
                      <a:pPr algn="l" fontAlgn="ctr"/>
                      <a:r>
                        <a:rPr lang="en-GB" sz="1800" u="none" strike="noStrike">
                          <a:effectLst/>
                          <a:latin typeface="Arial" panose="020B0604020202020204" pitchFamily="34" charset="0"/>
                          <a:cs typeface="Arial" panose="020B0604020202020204" pitchFamily="34" charset="0"/>
                        </a:rPr>
                        <a:t>Induction Communication</a:t>
                      </a: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u="none" strike="noStrike" dirty="0">
                          <a:effectLst/>
                          <a:latin typeface="Arial" panose="020B0604020202020204" pitchFamily="34" charset="0"/>
                          <a:cs typeface="Arial" panose="020B0604020202020204" pitchFamily="34" charset="0"/>
                        </a:rPr>
                        <a:t>7</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09268"/>
                  </a:ext>
                </a:extLst>
              </a:tr>
              <a:tr h="253116">
                <a:tc>
                  <a:txBody>
                    <a:bodyPr/>
                    <a:lstStyle/>
                    <a:p>
                      <a:pPr algn="l" fontAlgn="ctr"/>
                      <a:r>
                        <a:rPr lang="en-GB" sz="1800" u="none" strike="noStrike">
                          <a:effectLst/>
                          <a:latin typeface="Arial" panose="020B0604020202020204" pitchFamily="34" charset="0"/>
                          <a:cs typeface="Arial" panose="020B0604020202020204" pitchFamily="34" charset="0"/>
                        </a:rPr>
                        <a:t>Day One</a:t>
                      </a: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u="none" strike="noStrike" dirty="0">
                          <a:effectLst/>
                          <a:latin typeface="Arial" panose="020B0604020202020204" pitchFamily="34" charset="0"/>
                          <a:cs typeface="Arial" panose="020B0604020202020204" pitchFamily="34" charset="0"/>
                        </a:rPr>
                        <a:t>8</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852905"/>
                  </a:ext>
                </a:extLst>
              </a:tr>
              <a:tr h="253116">
                <a:tc>
                  <a:txBody>
                    <a:bodyPr/>
                    <a:lstStyle/>
                    <a:p>
                      <a:pPr algn="l" fontAlgn="ctr"/>
                      <a:r>
                        <a:rPr lang="en-GB" sz="1800" u="none" strike="noStrike">
                          <a:effectLst/>
                          <a:latin typeface="Arial" panose="020B0604020202020204" pitchFamily="34" charset="0"/>
                          <a:cs typeface="Arial" panose="020B0604020202020204" pitchFamily="34" charset="0"/>
                        </a:rPr>
                        <a:t>Weeks 1 to 2</a:t>
                      </a: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u="none" strike="noStrike" dirty="0">
                          <a:effectLst/>
                          <a:latin typeface="Arial" panose="020B0604020202020204" pitchFamily="34" charset="0"/>
                          <a:cs typeface="Arial" panose="020B0604020202020204" pitchFamily="34" charset="0"/>
                        </a:rPr>
                        <a:t>9</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4501123"/>
                  </a:ext>
                </a:extLst>
              </a:tr>
              <a:tr h="253116">
                <a:tc>
                  <a:txBody>
                    <a:bodyPr/>
                    <a:lstStyle/>
                    <a:p>
                      <a:pPr algn="l" fontAlgn="ctr"/>
                      <a:r>
                        <a:rPr lang="en-GB" sz="1800" u="none" strike="noStrike" dirty="0">
                          <a:effectLst/>
                          <a:latin typeface="Arial" panose="020B0604020202020204" pitchFamily="34" charset="0"/>
                          <a:cs typeface="Arial" panose="020B0604020202020204" pitchFamily="34" charset="0"/>
                        </a:rPr>
                        <a:t>Months 1 to 6</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u="none" strike="noStrike" dirty="0">
                          <a:effectLst/>
                          <a:latin typeface="Arial" panose="020B0604020202020204" pitchFamily="34" charset="0"/>
                          <a:cs typeface="Arial" panose="020B0604020202020204" pitchFamily="34" charset="0"/>
                        </a:rPr>
                        <a:t>10</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6543534"/>
                  </a:ext>
                </a:extLst>
              </a:tr>
              <a:tr h="253116">
                <a:tc>
                  <a:txBody>
                    <a:bodyPr/>
                    <a:lstStyle/>
                    <a:p>
                      <a:pPr algn="l" fontAlgn="ctr"/>
                      <a:r>
                        <a:rPr lang="en-GB" sz="1800" b="1" u="none" strike="noStrike" dirty="0">
                          <a:solidFill>
                            <a:srgbClr val="40A69A"/>
                          </a:solidFill>
                          <a:effectLst/>
                          <a:latin typeface="Arial" panose="020B0604020202020204" pitchFamily="34" charset="0"/>
                          <a:cs typeface="Arial" panose="020B0604020202020204" pitchFamily="34" charset="0"/>
                        </a:rPr>
                        <a:t>STRUCTURE CHARTS – SOCIAL CARE </a:t>
                      </a:r>
                      <a:endParaRPr lang="en-GB" sz="1800" b="1" i="0" u="none" strike="noStrike" dirty="0">
                        <a:solidFill>
                          <a:srgbClr val="40A69A"/>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u="none" strike="noStrike" dirty="0">
                          <a:effectLst/>
                          <a:latin typeface="Arial" panose="020B0604020202020204" pitchFamily="34" charset="0"/>
                          <a:cs typeface="Arial" panose="020B0604020202020204" pitchFamily="34" charset="0"/>
                        </a:rPr>
                        <a:t>11</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4469974"/>
                  </a:ext>
                </a:extLst>
              </a:tr>
              <a:tr h="253116">
                <a:tc>
                  <a:txBody>
                    <a:bodyPr/>
                    <a:lstStyle/>
                    <a:p>
                      <a:pPr algn="l" fontAlgn="ctr"/>
                      <a:r>
                        <a:rPr lang="en-GB" sz="1800" u="none" strike="noStrike" dirty="0">
                          <a:effectLst/>
                          <a:latin typeface="Arial" panose="020B0604020202020204" pitchFamily="34" charset="0"/>
                          <a:cs typeface="Arial" panose="020B0604020202020204" pitchFamily="34" charset="0"/>
                        </a:rPr>
                        <a:t>CSC &amp; ASC Structure Charts</a:t>
                      </a: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u="none" strike="noStrike" dirty="0">
                          <a:effectLst/>
                          <a:latin typeface="Arial" panose="020B0604020202020204" pitchFamily="34" charset="0"/>
                          <a:cs typeface="Arial" panose="020B0604020202020204" pitchFamily="34" charset="0"/>
                        </a:rPr>
                        <a:t>12-13</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6437301"/>
                  </a:ext>
                </a:extLst>
              </a:tr>
              <a:tr h="253116">
                <a:tc>
                  <a:txBody>
                    <a:bodyPr/>
                    <a:lstStyle/>
                    <a:p>
                      <a:pPr algn="l" fontAlgn="ctr"/>
                      <a:r>
                        <a:rPr lang="en-GB" sz="1800" u="none" strike="noStrike" dirty="0">
                          <a:effectLst/>
                          <a:latin typeface="Arial" panose="020B0604020202020204" pitchFamily="34" charset="0"/>
                          <a:cs typeface="Arial" panose="020B0604020202020204" pitchFamily="34" charset="0"/>
                        </a:rPr>
                        <a:t>Our Vision</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u="none" strike="noStrike" dirty="0">
                          <a:effectLst/>
                          <a:latin typeface="Arial" panose="020B0604020202020204" pitchFamily="34" charset="0"/>
                          <a:cs typeface="Arial" panose="020B0604020202020204" pitchFamily="34" charset="0"/>
                        </a:rPr>
                        <a:t>14</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7890196"/>
                  </a:ext>
                </a:extLst>
              </a:tr>
              <a:tr h="253116">
                <a:tc>
                  <a:txBody>
                    <a:bodyPr/>
                    <a:lstStyle/>
                    <a:p>
                      <a:pPr algn="l" fontAlgn="ctr"/>
                      <a:r>
                        <a:rPr lang="en-GB" sz="1800" b="1" i="0" u="none" strike="noStrike" dirty="0">
                          <a:solidFill>
                            <a:srgbClr val="40A69A"/>
                          </a:solidFill>
                          <a:effectLst/>
                          <a:latin typeface="Arial" panose="020B0604020202020204" pitchFamily="34" charset="0"/>
                          <a:cs typeface="Arial" panose="020B0604020202020204" pitchFamily="34" charset="0"/>
                        </a:rPr>
                        <a:t>PRACTICE SUPPORT </a:t>
                      </a: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u="none" strike="noStrike" dirty="0">
                          <a:effectLst/>
                          <a:latin typeface="Arial" panose="020B0604020202020204" pitchFamily="34" charset="0"/>
                          <a:cs typeface="Arial" panose="020B0604020202020204" pitchFamily="34" charset="0"/>
                        </a:rPr>
                        <a:t>15</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3335721"/>
                  </a:ext>
                </a:extLst>
              </a:tr>
              <a:tr h="253116">
                <a:tc>
                  <a:txBody>
                    <a:bodyPr/>
                    <a:lstStyle/>
                    <a:p>
                      <a:pPr algn="l" fontAlgn="ctr"/>
                      <a:r>
                        <a:rPr lang="en-GB" sz="1800" b="0" i="0" u="none" strike="noStrike" dirty="0">
                          <a:solidFill>
                            <a:srgbClr val="000000"/>
                          </a:solidFill>
                          <a:effectLst/>
                          <a:latin typeface="Arial" panose="020B0604020202020204" pitchFamily="34" charset="0"/>
                          <a:cs typeface="Arial" panose="020B0604020202020204" pitchFamily="34" charset="0"/>
                        </a:rPr>
                        <a:t>Social Care Academy </a:t>
                      </a: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u="none" strike="noStrike" dirty="0">
                          <a:effectLst/>
                          <a:latin typeface="Arial" panose="020B0604020202020204" pitchFamily="34" charset="0"/>
                          <a:cs typeface="Arial" panose="020B0604020202020204" pitchFamily="34" charset="0"/>
                        </a:rPr>
                        <a:t>16</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354452"/>
                  </a:ext>
                </a:extLst>
              </a:tr>
              <a:tr h="313456">
                <a:tc>
                  <a:txBody>
                    <a:bodyPr/>
                    <a:lstStyle/>
                    <a:p>
                      <a:pPr algn="l" fontAlgn="ctr"/>
                      <a:r>
                        <a:rPr lang="en-GB" sz="1800" u="none" strike="noStrike" dirty="0">
                          <a:effectLst/>
                          <a:latin typeface="Arial" panose="020B0604020202020204" pitchFamily="34" charset="0"/>
                          <a:cs typeface="Arial" panose="020B0604020202020204" pitchFamily="34" charset="0"/>
                        </a:rPr>
                        <a:t>Learning &amp; Development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u="none" strike="noStrike" dirty="0">
                          <a:effectLst/>
                          <a:latin typeface="Arial" panose="020B0604020202020204" pitchFamily="34" charset="0"/>
                          <a:cs typeface="Arial" panose="020B0604020202020204" pitchFamily="34" charset="0"/>
                        </a:rPr>
                        <a:t>17</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7763305"/>
                  </a:ext>
                </a:extLst>
              </a:tr>
              <a:tr h="253116">
                <a:tc>
                  <a:txBody>
                    <a:bodyPr/>
                    <a:lstStyle/>
                    <a:p>
                      <a:pPr algn="l" fontAlgn="ctr"/>
                      <a:r>
                        <a:rPr lang="en-GB" sz="1800" u="none" strike="noStrike" dirty="0">
                          <a:effectLst/>
                          <a:latin typeface="Arial" panose="020B0604020202020204" pitchFamily="34" charset="0"/>
                          <a:cs typeface="Arial" panose="020B0604020202020204" pitchFamily="34" charset="0"/>
                        </a:rPr>
                        <a:t>CPD and Career Progression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u="none" strike="noStrike" dirty="0">
                          <a:effectLst/>
                          <a:latin typeface="Arial" panose="020B0604020202020204" pitchFamily="34" charset="0"/>
                          <a:cs typeface="Arial" panose="020B0604020202020204" pitchFamily="34" charset="0"/>
                        </a:rPr>
                        <a:t>18</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3738208"/>
                  </a:ext>
                </a:extLst>
              </a:tr>
              <a:tr h="253116">
                <a:tc>
                  <a:txBody>
                    <a:bodyPr/>
                    <a:lstStyle/>
                    <a:p>
                      <a:pPr algn="l" fontAlgn="ctr"/>
                      <a:r>
                        <a:rPr lang="en-GB" sz="1800" u="none" strike="noStrike" dirty="0">
                          <a:effectLst/>
                          <a:latin typeface="Arial" panose="020B0604020202020204" pitchFamily="34" charset="0"/>
                          <a:cs typeface="Arial" panose="020B0604020202020204" pitchFamily="34" charset="0"/>
                        </a:rPr>
                        <a:t>Useful Links for Social Care Staff</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u="none" strike="noStrike" dirty="0">
                          <a:effectLst/>
                          <a:latin typeface="Arial" panose="020B0604020202020204" pitchFamily="34" charset="0"/>
                          <a:cs typeface="Arial" panose="020B0604020202020204" pitchFamily="34" charset="0"/>
                        </a:rPr>
                        <a:t>19</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8278410"/>
                  </a:ext>
                </a:extLst>
              </a:tr>
              <a:tr h="253116">
                <a:tc>
                  <a:txBody>
                    <a:bodyPr/>
                    <a:lstStyle/>
                    <a:p>
                      <a:pPr algn="l" fontAlgn="ctr"/>
                      <a:r>
                        <a:rPr lang="en-GB" sz="1800" b="1" u="none" strike="noStrike" dirty="0">
                          <a:solidFill>
                            <a:srgbClr val="40A69A"/>
                          </a:solidFill>
                          <a:effectLst/>
                          <a:latin typeface="Arial" panose="020B0604020202020204" pitchFamily="34" charset="0"/>
                          <a:cs typeface="Arial" panose="020B0604020202020204" pitchFamily="34" charset="0"/>
                        </a:rPr>
                        <a:t>HEALTH &amp; WELLBEING</a:t>
                      </a:r>
                      <a:endParaRPr lang="en-GB" sz="1800" b="1" i="0" u="none" strike="noStrike" dirty="0">
                        <a:solidFill>
                          <a:srgbClr val="40A69A"/>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u="none" strike="noStrike" dirty="0">
                          <a:effectLst/>
                          <a:latin typeface="Arial" panose="020B0604020202020204" pitchFamily="34" charset="0"/>
                          <a:cs typeface="Arial" panose="020B0604020202020204" pitchFamily="34" charset="0"/>
                        </a:rPr>
                        <a:t>20</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2197022"/>
                  </a:ext>
                </a:extLst>
              </a:tr>
              <a:tr h="253116">
                <a:tc>
                  <a:txBody>
                    <a:bodyPr/>
                    <a:lstStyle/>
                    <a:p>
                      <a:pPr algn="l" fontAlgn="ctr"/>
                      <a:r>
                        <a:rPr lang="en-GB" sz="1800" u="none" strike="noStrike" dirty="0">
                          <a:effectLst/>
                          <a:latin typeface="Arial" panose="020B0604020202020204" pitchFamily="34" charset="0"/>
                          <a:cs typeface="Arial" panose="020B0604020202020204" pitchFamily="34" charset="0"/>
                        </a:rPr>
                        <a:t>Mental Health &amp; Wellbeing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u="none" strike="noStrike" dirty="0">
                          <a:effectLst/>
                          <a:latin typeface="Arial" panose="020B0604020202020204" pitchFamily="34" charset="0"/>
                          <a:cs typeface="Arial" panose="020B0604020202020204" pitchFamily="34" charset="0"/>
                        </a:rPr>
                        <a:t>21</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0698369"/>
                  </a:ext>
                </a:extLst>
              </a:tr>
              <a:tr h="394407">
                <a:tc>
                  <a:txBody>
                    <a:bodyPr/>
                    <a:lstStyle/>
                    <a:p>
                      <a:pPr algn="l" fontAlgn="ctr"/>
                      <a:endParaRPr lang="en-GB" sz="1800" b="1" i="0" u="none" strike="noStrike" dirty="0">
                        <a:solidFill>
                          <a:srgbClr val="40A69A"/>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3645711"/>
                  </a:ext>
                </a:extLst>
              </a:tr>
            </a:tbl>
          </a:graphicData>
        </a:graphic>
      </p:graphicFrame>
    </p:spTree>
    <p:extLst>
      <p:ext uri="{BB962C8B-B14F-4D97-AF65-F5344CB8AC3E}">
        <p14:creationId xmlns:p14="http://schemas.microsoft.com/office/powerpoint/2010/main" val="2600183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CC7A-EB53-474F-9392-07DDA8EAB072}"/>
              </a:ext>
            </a:extLst>
          </p:cNvPr>
          <p:cNvSpPr>
            <a:spLocks noGrp="1"/>
          </p:cNvSpPr>
          <p:nvPr>
            <p:ph type="title"/>
          </p:nvPr>
        </p:nvSpPr>
        <p:spPr>
          <a:xfrm rot="16200000">
            <a:off x="-3020672" y="3020672"/>
            <a:ext cx="6858000" cy="816656"/>
          </a:xfrm>
        </p:spPr>
        <p:txBody>
          <a:bodyPr>
            <a:noAutofit/>
          </a:bodyPr>
          <a:lstStyle/>
          <a:p>
            <a:pPr algn="r"/>
            <a:r>
              <a:rPr lang="en-GB" sz="5400" b="1" dirty="0">
                <a:solidFill>
                  <a:srgbClr val="00B0F0"/>
                </a:solidFill>
                <a:latin typeface="Segoe UI" panose="020B0502040204020203" pitchFamily="34" charset="0"/>
                <a:cs typeface="Segoe UI" panose="020B0502040204020203" pitchFamily="34" charset="0"/>
              </a:rPr>
              <a:t>GETTING AROUND</a:t>
            </a:r>
          </a:p>
        </p:txBody>
      </p:sp>
      <p:sp>
        <p:nvSpPr>
          <p:cNvPr id="4" name="Slide Number Placeholder 3">
            <a:extLst>
              <a:ext uri="{FF2B5EF4-FFF2-40B4-BE49-F238E27FC236}">
                <a16:creationId xmlns:a16="http://schemas.microsoft.com/office/drawing/2014/main" id="{FBAF3D8C-2EC0-4448-AB0E-B850499935E4}"/>
              </a:ext>
            </a:extLst>
          </p:cNvPr>
          <p:cNvSpPr>
            <a:spLocks noGrp="1"/>
          </p:cNvSpPr>
          <p:nvPr>
            <p:ph type="sldNum" sz="quarter" idx="12"/>
          </p:nvPr>
        </p:nvSpPr>
        <p:spPr/>
        <p:txBody>
          <a:bodyPr/>
          <a:lstStyle/>
          <a:p>
            <a:fld id="{68B98BD7-60DC-4454-9E50-C60F13539E1E}" type="slidenum">
              <a:rPr lang="en-GB" smtClean="0"/>
              <a:t>30</a:t>
            </a:fld>
            <a:endParaRPr lang="en-GB"/>
          </a:p>
        </p:txBody>
      </p:sp>
      <p:sp>
        <p:nvSpPr>
          <p:cNvPr id="5" name="Rectangle 2">
            <a:extLst>
              <a:ext uri="{FF2B5EF4-FFF2-40B4-BE49-F238E27FC236}">
                <a16:creationId xmlns:a16="http://schemas.microsoft.com/office/drawing/2014/main" id="{DED14BBD-DE48-430B-AA26-45B07C8AEA7E}"/>
              </a:ext>
            </a:extLst>
          </p:cNvPr>
          <p:cNvSpPr>
            <a:spLocks noChangeArrowheads="1"/>
          </p:cNvSpPr>
          <p:nvPr/>
        </p:nvSpPr>
        <p:spPr bwMode="auto">
          <a:xfrm>
            <a:off x="2579077" y="30441"/>
            <a:ext cx="127911" cy="2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305" tIns="31652" rIns="63305" bIns="31652" numCol="1" anchor="ctr" anchorCtr="0" compatLnSpc="1">
            <a:prstTxWarp prst="textNoShape">
              <a:avLst/>
            </a:prstTxWarp>
            <a:spAutoFit/>
          </a:bodyPr>
          <a:lstStyle/>
          <a:p>
            <a:endParaRPr lang="en-GB" sz="1246"/>
          </a:p>
        </p:txBody>
      </p:sp>
      <p:sp>
        <p:nvSpPr>
          <p:cNvPr id="7" name="TextBox 6">
            <a:extLst>
              <a:ext uri="{FF2B5EF4-FFF2-40B4-BE49-F238E27FC236}">
                <a16:creationId xmlns:a16="http://schemas.microsoft.com/office/drawing/2014/main" id="{6E92DE91-947A-4D3C-ABCC-B544539EA6E7}"/>
              </a:ext>
            </a:extLst>
          </p:cNvPr>
          <p:cNvSpPr txBox="1"/>
          <p:nvPr/>
        </p:nvSpPr>
        <p:spPr>
          <a:xfrm>
            <a:off x="1035396" y="1819720"/>
            <a:ext cx="5503712" cy="4289123"/>
          </a:xfrm>
          <a:prstGeom prst="rect">
            <a:avLst/>
          </a:prstGeom>
          <a:noFill/>
        </p:spPr>
        <p:txBody>
          <a:bodyPr wrap="square">
            <a:spAutoFit/>
          </a:bodyPr>
          <a:lstStyle/>
          <a:p>
            <a:pPr>
              <a:spcAft>
                <a:spcPts val="300"/>
              </a:spcAft>
            </a:pPr>
            <a:r>
              <a:rPr lang="en-GB" sz="1400" dirty="0">
                <a:effectLst/>
                <a:latin typeface="Arial" panose="020B0604020202020204" pitchFamily="34" charset="0"/>
                <a:ea typeface="Calibri" panose="020F0502020204030204" pitchFamily="34" charset="0"/>
                <a:cs typeface="Arial" panose="020B0604020202020204" pitchFamily="34" charset="0"/>
              </a:rPr>
              <a:t>Waltham Forest has good public transport links and parking facilities may be available dependent on your conditions of employment (subject to essential or casual car user requirements).</a:t>
            </a:r>
          </a:p>
          <a:p>
            <a:pPr>
              <a:spcAft>
                <a:spcPts val="3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Aft>
                <a:spcPts val="300"/>
              </a:spcAft>
            </a:pPr>
            <a:r>
              <a:rPr lang="en-GB" sz="1400" dirty="0">
                <a:effectLst/>
                <a:latin typeface="Arial" panose="020B0604020202020204" pitchFamily="34" charset="0"/>
                <a:ea typeface="Calibri" panose="020F0502020204030204" pitchFamily="34" charset="0"/>
                <a:cs typeface="Arial" panose="020B0604020202020204" pitchFamily="34" charset="0"/>
              </a:rPr>
              <a:t>As a Greater London borough, Waltham Forest has excellent rail links at several locations including Walthamstow Central (underground), Walthamstow Queens Road, Leyton Midland, Leytonstone High Road and St. James Street, to name a few. </a:t>
            </a:r>
          </a:p>
          <a:p>
            <a:pPr>
              <a:spcAft>
                <a:spcPts val="3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Aft>
                <a:spcPts val="300"/>
              </a:spcAft>
            </a:pPr>
            <a:r>
              <a:rPr lang="en-GB" sz="1400" dirty="0">
                <a:effectLst/>
                <a:latin typeface="Arial" panose="020B0604020202020204" pitchFamily="34" charset="0"/>
                <a:ea typeface="Calibri" panose="020F0502020204030204" pitchFamily="34" charset="0"/>
                <a:cs typeface="Arial" panose="020B0604020202020204" pitchFamily="34" charset="0"/>
              </a:rPr>
              <a:t>In addition to links to underground rail services [Victoria line] there is also an overhead rail service </a:t>
            </a:r>
            <a:r>
              <a:rPr lang="en-GB" sz="1400" dirty="0">
                <a:latin typeface="Arial" panose="020B0604020202020204" pitchFamily="34" charset="0"/>
                <a:ea typeface="Calibri" panose="020F0502020204030204" pitchFamily="34" charset="0"/>
                <a:cs typeface="Arial" panose="020B0604020202020204" pitchFamily="34" charset="0"/>
              </a:rPr>
              <a:t>that</a:t>
            </a:r>
            <a:r>
              <a:rPr lang="en-GB" sz="1400" dirty="0">
                <a:effectLst/>
                <a:latin typeface="Arial" panose="020B0604020202020204" pitchFamily="34" charset="0"/>
                <a:ea typeface="Calibri" panose="020F0502020204030204" pitchFamily="34" charset="0"/>
                <a:cs typeface="Arial" panose="020B0604020202020204" pitchFamily="34" charset="0"/>
              </a:rPr>
              <a:t> links to London Liverpool Street. You can access the London Underground tube map </a:t>
            </a:r>
            <a:r>
              <a:rPr lang="en-GB"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here</a:t>
            </a:r>
            <a:r>
              <a:rPr lang="en-GB" sz="1400" dirty="0">
                <a:solidFill>
                  <a:srgbClr val="231F20"/>
                </a:solidFill>
                <a:effectLst/>
                <a:latin typeface="Arial" panose="020B0604020202020204" pitchFamily="34" charset="0"/>
                <a:ea typeface="Calibri" panose="020F0502020204030204" pitchFamily="34" charset="0"/>
                <a:cs typeface="Arial" panose="020B0604020202020204" pitchFamily="34" charset="0"/>
              </a:rPr>
              <a:t>.</a:t>
            </a:r>
            <a:r>
              <a:rPr lang="en-GB" sz="14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GB" sz="1400" dirty="0">
                <a:effectLst/>
                <a:latin typeface="Arial" panose="020B0604020202020204" pitchFamily="34" charset="0"/>
                <a:ea typeface="Calibri" panose="020F0502020204030204" pitchFamily="34" charset="0"/>
                <a:cs typeface="Arial" panose="020B0604020202020204" pitchFamily="34" charset="0"/>
              </a:rPr>
              <a:t>The London Overground map can be accessed </a:t>
            </a:r>
            <a:r>
              <a:rPr lang="en-GB"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here</a:t>
            </a:r>
            <a:r>
              <a:rPr lang="en-GB" sz="1400" dirty="0">
                <a:solidFill>
                  <a:srgbClr val="231F20"/>
                </a:solidFill>
                <a:effectLst/>
                <a:latin typeface="Arial" panose="020B0604020202020204" pitchFamily="34" charset="0"/>
                <a:ea typeface="Calibri" panose="020F0502020204030204" pitchFamily="34" charset="0"/>
                <a:cs typeface="Arial" panose="020B0604020202020204" pitchFamily="34" charset="0"/>
              </a:rPr>
              <a:t>.</a:t>
            </a:r>
          </a:p>
          <a:p>
            <a:pPr>
              <a:spcAft>
                <a:spcPts val="3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Aft>
                <a:spcPts val="300"/>
              </a:spcAft>
            </a:pPr>
            <a:r>
              <a:rPr lang="en-GB" sz="1400" dirty="0">
                <a:effectLst/>
                <a:latin typeface="Arial" panose="020B0604020202020204" pitchFamily="34" charset="0"/>
                <a:ea typeface="Calibri" panose="020F0502020204030204" pitchFamily="34" charset="0"/>
                <a:cs typeface="Arial" panose="020B0604020202020204" pitchFamily="34" charset="0"/>
              </a:rPr>
              <a:t>Various bus services also operate throughout the borough and you can access a comprehensive bus map </a:t>
            </a:r>
            <a:r>
              <a:rPr lang="en-GB"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here</a:t>
            </a:r>
            <a:r>
              <a:rPr lang="en-GB" sz="1400" dirty="0">
                <a:solidFill>
                  <a:srgbClr val="231F20"/>
                </a:solidFill>
                <a:effectLst/>
                <a:latin typeface="Arial" panose="020B0604020202020204" pitchFamily="34" charset="0"/>
                <a:ea typeface="Calibri" panose="020F0502020204030204" pitchFamily="34" charset="0"/>
                <a:cs typeface="Arial" panose="020B0604020202020204" pitchFamily="34" charset="0"/>
              </a:rPr>
              <a:t>.</a:t>
            </a:r>
          </a:p>
          <a:p>
            <a:pPr>
              <a:spcAft>
                <a:spcPts val="3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400" dirty="0">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CEC0C374-EB73-426C-A867-E4AD4B043987}"/>
              </a:ext>
            </a:extLst>
          </p:cNvPr>
          <p:cNvGrpSpPr/>
          <p:nvPr/>
        </p:nvGrpSpPr>
        <p:grpSpPr>
          <a:xfrm>
            <a:off x="1103916" y="533788"/>
            <a:ext cx="8230584" cy="914400"/>
            <a:chOff x="1161066" y="592497"/>
            <a:chExt cx="8230584" cy="914400"/>
          </a:xfrm>
        </p:grpSpPr>
        <p:pic>
          <p:nvPicPr>
            <p:cNvPr id="6" name="Graphic 5" descr="Walk with solid fill">
              <a:extLst>
                <a:ext uri="{FF2B5EF4-FFF2-40B4-BE49-F238E27FC236}">
                  <a16:creationId xmlns:a16="http://schemas.microsoft.com/office/drawing/2014/main" id="{86D83FDF-8DD4-4A58-A9C9-6DFDFFC9F4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0777" y="592497"/>
              <a:ext cx="914400" cy="914400"/>
            </a:xfrm>
            <a:prstGeom prst="rect">
              <a:avLst/>
            </a:prstGeom>
          </p:spPr>
        </p:pic>
        <p:pic>
          <p:nvPicPr>
            <p:cNvPr id="9" name="Graphic 8" descr="Train with solid fill">
              <a:extLst>
                <a:ext uri="{FF2B5EF4-FFF2-40B4-BE49-F238E27FC236}">
                  <a16:creationId xmlns:a16="http://schemas.microsoft.com/office/drawing/2014/main" id="{6903825A-5AC7-4C92-8A4A-007F9B0654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87540" y="592497"/>
              <a:ext cx="914400" cy="914400"/>
            </a:xfrm>
            <a:prstGeom prst="rect">
              <a:avLst/>
            </a:prstGeom>
          </p:spPr>
        </p:pic>
        <p:pic>
          <p:nvPicPr>
            <p:cNvPr id="11" name="Graphic 10" descr="Bus with solid fill">
              <a:extLst>
                <a:ext uri="{FF2B5EF4-FFF2-40B4-BE49-F238E27FC236}">
                  <a16:creationId xmlns:a16="http://schemas.microsoft.com/office/drawing/2014/main" id="{A5671D67-6E53-4DA1-BD1B-58B39AE8FB2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24303" y="592497"/>
              <a:ext cx="914400" cy="914400"/>
            </a:xfrm>
            <a:prstGeom prst="rect">
              <a:avLst/>
            </a:prstGeom>
          </p:spPr>
        </p:pic>
        <p:pic>
          <p:nvPicPr>
            <p:cNvPr id="13" name="Graphic 12" descr="Cycling with solid fill">
              <a:extLst>
                <a:ext uri="{FF2B5EF4-FFF2-40B4-BE49-F238E27FC236}">
                  <a16:creationId xmlns:a16="http://schemas.microsoft.com/office/drawing/2014/main" id="{EC3D97BE-FF0E-4DF4-91C2-2E5FCC1622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61066" y="592497"/>
              <a:ext cx="914400" cy="914400"/>
            </a:xfrm>
            <a:prstGeom prst="rect">
              <a:avLst/>
            </a:prstGeom>
          </p:spPr>
        </p:pic>
        <p:pic>
          <p:nvPicPr>
            <p:cNvPr id="15" name="Graphic 14" descr="Streetcar with solid fill">
              <a:extLst>
                <a:ext uri="{FF2B5EF4-FFF2-40B4-BE49-F238E27FC236}">
                  <a16:creationId xmlns:a16="http://schemas.microsoft.com/office/drawing/2014/main" id="{0DE5D295-7B4F-4E3C-A443-6F2DC90A5B8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14014" y="592497"/>
              <a:ext cx="914400" cy="914400"/>
            </a:xfrm>
            <a:prstGeom prst="rect">
              <a:avLst/>
            </a:prstGeom>
          </p:spPr>
        </p:pic>
        <p:pic>
          <p:nvPicPr>
            <p:cNvPr id="18" name="Graphic 17" descr="Car with solid fill">
              <a:extLst>
                <a:ext uri="{FF2B5EF4-FFF2-40B4-BE49-F238E27FC236}">
                  <a16:creationId xmlns:a16="http://schemas.microsoft.com/office/drawing/2014/main" id="{068F42B3-A815-42B5-9550-30473C40D9A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77250" y="592497"/>
              <a:ext cx="914400" cy="914400"/>
            </a:xfrm>
            <a:prstGeom prst="rect">
              <a:avLst/>
            </a:prstGeom>
          </p:spPr>
        </p:pic>
      </p:grpSp>
      <p:pic>
        <p:nvPicPr>
          <p:cNvPr id="3" name="Picture 2">
            <a:extLst>
              <a:ext uri="{FF2B5EF4-FFF2-40B4-BE49-F238E27FC236}">
                <a16:creationId xmlns:a16="http://schemas.microsoft.com/office/drawing/2014/main" id="{6B5AE512-287A-8729-BB47-50F6554800F9}"/>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099442" y="1695895"/>
            <a:ext cx="2022192" cy="1638300"/>
          </a:xfrm>
          <a:prstGeom prst="rect">
            <a:avLst/>
          </a:prstGeom>
          <a:noFill/>
          <a:ln>
            <a:noFill/>
          </a:ln>
        </p:spPr>
      </p:pic>
      <p:pic>
        <p:nvPicPr>
          <p:cNvPr id="1028" name="Picture 4">
            <a:extLst>
              <a:ext uri="{FF2B5EF4-FFF2-40B4-BE49-F238E27FC236}">
                <a16:creationId xmlns:a16="http://schemas.microsoft.com/office/drawing/2014/main" id="{486BDA10-2912-C6E8-9F6A-822BF86FCE9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39108" y="3590926"/>
            <a:ext cx="3142860" cy="23541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022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710B9D-D595-A27D-092B-3D6C455D8221}"/>
              </a:ext>
            </a:extLst>
          </p:cNvPr>
          <p:cNvSpPr>
            <a:spLocks noGrp="1"/>
          </p:cNvSpPr>
          <p:nvPr>
            <p:ph type="sldNum" sz="quarter" idx="12"/>
          </p:nvPr>
        </p:nvSpPr>
        <p:spPr/>
        <p:txBody>
          <a:bodyPr/>
          <a:lstStyle/>
          <a:p>
            <a:fld id="{68B98BD7-60DC-4454-9E50-C60F13539E1E}" type="slidenum">
              <a:rPr lang="en-GB" smtClean="0"/>
              <a:t>31</a:t>
            </a:fld>
            <a:endParaRPr lang="en-GB"/>
          </a:p>
        </p:txBody>
      </p:sp>
      <p:pic>
        <p:nvPicPr>
          <p:cNvPr id="7170" name="Picture 2" descr="😇🤗 We love hearing about your feedback 🤗😇 We'd love to hear how the  team and I got on during your experience. 😊 Here at the Bell we're always  looking to improve">
            <a:extLst>
              <a:ext uri="{FF2B5EF4-FFF2-40B4-BE49-F238E27FC236}">
                <a16:creationId xmlns:a16="http://schemas.microsoft.com/office/drawing/2014/main" id="{CCAB192C-8B31-F8D4-A829-77555BDA0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66" y="2252317"/>
            <a:ext cx="4119612" cy="458225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D48AE551-CDED-C1A9-6DDA-6C74FBF36621}"/>
              </a:ext>
            </a:extLst>
          </p:cNvPr>
          <p:cNvSpPr>
            <a:spLocks noGrp="1"/>
          </p:cNvSpPr>
          <p:nvPr>
            <p:ph type="title"/>
          </p:nvPr>
        </p:nvSpPr>
        <p:spPr>
          <a:xfrm>
            <a:off x="34491" y="0"/>
            <a:ext cx="5101389" cy="2314558"/>
          </a:xfrm>
        </p:spPr>
        <p:txBody>
          <a:bodyPr>
            <a:noAutofit/>
          </a:bodyPr>
          <a:lstStyle/>
          <a:p>
            <a:pPr algn="ctr"/>
            <a:r>
              <a:rPr lang="en-GB" sz="3200" dirty="0">
                <a:solidFill>
                  <a:srgbClr val="3084CA"/>
                </a:solidFill>
                <a:latin typeface="Arial" panose="020B0604020202020204" pitchFamily="34" charset="0"/>
                <a:cs typeface="Arial" panose="020B0604020202020204" pitchFamily="34" charset="0"/>
              </a:rPr>
              <a:t>We hope this handbook has provided some useful guidance to you as you start your journey with us... </a:t>
            </a:r>
          </a:p>
        </p:txBody>
      </p:sp>
      <p:sp>
        <p:nvSpPr>
          <p:cNvPr id="9" name="TextBox 8">
            <a:extLst>
              <a:ext uri="{FF2B5EF4-FFF2-40B4-BE49-F238E27FC236}">
                <a16:creationId xmlns:a16="http://schemas.microsoft.com/office/drawing/2014/main" id="{666F1BBE-3BF3-007A-BDF6-414DA97B126D}"/>
              </a:ext>
            </a:extLst>
          </p:cNvPr>
          <p:cNvSpPr txBox="1"/>
          <p:nvPr/>
        </p:nvSpPr>
        <p:spPr>
          <a:xfrm>
            <a:off x="5226522" y="223150"/>
            <a:ext cx="4389117" cy="4524315"/>
          </a:xfrm>
          <a:prstGeom prst="rect">
            <a:avLst/>
          </a:prstGeom>
          <a:noFill/>
        </p:spPr>
        <p:txBody>
          <a:bodyPr wrap="square">
            <a:spAutoFit/>
          </a:bodyPr>
          <a:lstStyle/>
          <a:p>
            <a:pPr algn="ctr"/>
            <a:r>
              <a:rPr lang="en-GB" sz="3200" dirty="0">
                <a:solidFill>
                  <a:srgbClr val="3084CA"/>
                </a:solidFill>
                <a:latin typeface="Arial" panose="020B0604020202020204" pitchFamily="34" charset="0"/>
                <a:cs typeface="Arial" panose="020B0604020202020204" pitchFamily="34" charset="0"/>
              </a:rPr>
              <a:t>We want to continuously improve the induction experience for all social care staff so would kindly ask you to spare a few minutes to complete our </a:t>
            </a:r>
            <a:r>
              <a:rPr lang="en-GB" sz="3200" dirty="0">
                <a:solidFill>
                  <a:srgbClr val="00B05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Induction Feedback Survey</a:t>
            </a:r>
            <a:r>
              <a:rPr lang="en-GB" sz="3200" dirty="0">
                <a:solidFill>
                  <a:srgbClr val="00B050"/>
                </a:solidFill>
                <a:latin typeface="Arial" panose="020B0604020202020204" pitchFamily="34" charset="0"/>
                <a:cs typeface="Arial" panose="020B0604020202020204" pitchFamily="34" charset="0"/>
              </a:rPr>
              <a:t>!</a:t>
            </a:r>
            <a:endParaRPr lang="en-GB" sz="3200" dirty="0">
              <a:solidFill>
                <a:srgbClr val="00B050"/>
              </a:solidFill>
            </a:endParaRPr>
          </a:p>
        </p:txBody>
      </p:sp>
      <p:pic>
        <p:nvPicPr>
          <p:cNvPr id="7172" name="Picture 4" descr="Newsroom - How good are people at parking? We want your views.">
            <a:extLst>
              <a:ext uri="{FF2B5EF4-FFF2-40B4-BE49-F238E27FC236}">
                <a16:creationId xmlns:a16="http://schemas.microsoft.com/office/drawing/2014/main" id="{B7A08490-5C7A-C3CE-515F-A3F34BE961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023" t="63" r="21270" b="7641"/>
          <a:stretch/>
        </p:blipFill>
        <p:spPr bwMode="auto">
          <a:xfrm>
            <a:off x="6502386" y="4892829"/>
            <a:ext cx="1837388" cy="174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200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92DA-ACFA-4BCF-B2B6-FF02816DDE33}"/>
              </a:ext>
            </a:extLst>
          </p:cNvPr>
          <p:cNvSpPr>
            <a:spLocks noGrp="1"/>
          </p:cNvSpPr>
          <p:nvPr>
            <p:ph type="title"/>
          </p:nvPr>
        </p:nvSpPr>
        <p:spPr>
          <a:xfrm>
            <a:off x="577088" y="769642"/>
            <a:ext cx="771789" cy="6522071"/>
          </a:xfrm>
        </p:spPr>
        <p:txBody>
          <a:bodyPr vert="vert270">
            <a:noAutofit/>
          </a:bodyPr>
          <a:lstStyle/>
          <a:p>
            <a:pPr algn="r"/>
            <a:r>
              <a:rPr lang="en-GB" sz="6646" b="1" dirty="0">
                <a:solidFill>
                  <a:srgbClr val="A1DBD4"/>
                </a:solidFill>
                <a:latin typeface="Segoe UI" panose="020B0502040204020203" pitchFamily="34" charset="0"/>
                <a:cs typeface="Segoe UI" panose="020B0502040204020203" pitchFamily="34" charset="0"/>
              </a:rPr>
              <a:t>CONTENTS CONTD…</a:t>
            </a:r>
          </a:p>
        </p:txBody>
      </p:sp>
      <p:sp>
        <p:nvSpPr>
          <p:cNvPr id="6" name="Slide Number Placeholder 5">
            <a:extLst>
              <a:ext uri="{FF2B5EF4-FFF2-40B4-BE49-F238E27FC236}">
                <a16:creationId xmlns:a16="http://schemas.microsoft.com/office/drawing/2014/main" id="{D46177DA-2A51-4047-A360-296A07771826}"/>
              </a:ext>
            </a:extLst>
          </p:cNvPr>
          <p:cNvSpPr>
            <a:spLocks noGrp="1"/>
          </p:cNvSpPr>
          <p:nvPr>
            <p:ph type="sldNum" sz="quarter" idx="12"/>
          </p:nvPr>
        </p:nvSpPr>
        <p:spPr/>
        <p:txBody>
          <a:bodyPr/>
          <a:lstStyle/>
          <a:p>
            <a:fld id="{68B98BD7-60DC-4454-9E50-C60F13539E1E}" type="slidenum">
              <a:rPr lang="en-GB" smtClean="0"/>
              <a:t>4</a:t>
            </a:fld>
            <a:endParaRPr lang="en-GB"/>
          </a:p>
        </p:txBody>
      </p:sp>
      <p:graphicFrame>
        <p:nvGraphicFramePr>
          <p:cNvPr id="4" name="Table 3">
            <a:extLst>
              <a:ext uri="{FF2B5EF4-FFF2-40B4-BE49-F238E27FC236}">
                <a16:creationId xmlns:a16="http://schemas.microsoft.com/office/drawing/2014/main" id="{4F8B8CD0-0DC2-43A8-AD8E-1F208D04D34F}"/>
              </a:ext>
            </a:extLst>
          </p:cNvPr>
          <p:cNvGraphicFramePr>
            <a:graphicFrameLocks noGrp="1"/>
          </p:cNvGraphicFramePr>
          <p:nvPr>
            <p:extLst>
              <p:ext uri="{D42A27DB-BD31-4B8C-83A1-F6EECF244321}">
                <p14:modId xmlns:p14="http://schemas.microsoft.com/office/powerpoint/2010/main" val="2901245154"/>
              </p:ext>
            </p:extLst>
          </p:nvPr>
        </p:nvGraphicFramePr>
        <p:xfrm>
          <a:off x="2232294" y="1560217"/>
          <a:ext cx="6873606" cy="2687937"/>
        </p:xfrm>
        <a:graphic>
          <a:graphicData uri="http://schemas.openxmlformats.org/drawingml/2006/table">
            <a:tbl>
              <a:tblPr>
                <a:tableStyleId>{5C22544A-7EE6-4342-B048-85BDC9FD1C3A}</a:tableStyleId>
              </a:tblPr>
              <a:tblGrid>
                <a:gridCol w="6181921">
                  <a:extLst>
                    <a:ext uri="{9D8B030D-6E8A-4147-A177-3AD203B41FA5}">
                      <a16:colId xmlns:a16="http://schemas.microsoft.com/office/drawing/2014/main" val="1531055157"/>
                    </a:ext>
                  </a:extLst>
                </a:gridCol>
                <a:gridCol w="691685">
                  <a:extLst>
                    <a:ext uri="{9D8B030D-6E8A-4147-A177-3AD203B41FA5}">
                      <a16:colId xmlns:a16="http://schemas.microsoft.com/office/drawing/2014/main" val="315189537"/>
                    </a:ext>
                  </a:extLst>
                </a:gridCol>
              </a:tblGrid>
              <a:tr h="348489">
                <a:tc>
                  <a:txBody>
                    <a:bodyPr/>
                    <a:lstStyle/>
                    <a:p>
                      <a:pPr algn="l" fontAlgn="ctr"/>
                      <a:r>
                        <a:rPr lang="en-GB" sz="1800" b="1" u="none" strike="noStrike" dirty="0">
                          <a:solidFill>
                            <a:srgbClr val="40A69A"/>
                          </a:solidFill>
                          <a:effectLst/>
                          <a:latin typeface="Arial" panose="020B0604020202020204" pitchFamily="34" charset="0"/>
                          <a:cs typeface="Arial" panose="020B0604020202020204" pitchFamily="34" charset="0"/>
                        </a:rPr>
                        <a:t>HELPFUL INFORMATION</a:t>
                      </a:r>
                      <a:endParaRPr lang="en-GB" sz="1800" b="1" i="0" u="none" strike="noStrike" dirty="0">
                        <a:solidFill>
                          <a:srgbClr val="40A69A"/>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i="0" u="none" strike="noStrike" dirty="0">
                          <a:solidFill>
                            <a:srgbClr val="000000"/>
                          </a:solidFill>
                          <a:effectLst/>
                          <a:latin typeface="Arial" panose="020B0604020202020204" pitchFamily="34" charset="0"/>
                          <a:cs typeface="Arial" panose="020B0604020202020204" pitchFamily="34" charset="0"/>
                        </a:rPr>
                        <a:t>22</a:t>
                      </a: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6585518"/>
                  </a:ext>
                </a:extLst>
              </a:tr>
              <a:tr h="292431">
                <a:tc>
                  <a:txBody>
                    <a:bodyPr/>
                    <a:lstStyle/>
                    <a:p>
                      <a:pPr algn="l" fontAlgn="ctr"/>
                      <a:r>
                        <a:rPr lang="en-GB" sz="1800" u="none" strike="noStrike" dirty="0">
                          <a:effectLst/>
                          <a:latin typeface="Arial" panose="020B0604020202020204" pitchFamily="34" charset="0"/>
                          <a:cs typeface="Arial" panose="020B0604020202020204" pitchFamily="34" charset="0"/>
                        </a:rPr>
                        <a:t>Staff Portals</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i="0" u="none" strike="noStrike" dirty="0">
                          <a:solidFill>
                            <a:srgbClr val="000000"/>
                          </a:solidFill>
                          <a:effectLst/>
                          <a:latin typeface="Arial" panose="020B0604020202020204" pitchFamily="34" charset="0"/>
                          <a:cs typeface="Arial" panose="020B0604020202020204" pitchFamily="34" charset="0"/>
                        </a:rPr>
                        <a:t>23</a:t>
                      </a: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9370925"/>
                  </a:ext>
                </a:extLst>
              </a:tr>
              <a:tr h="292431">
                <a:tc>
                  <a:txBody>
                    <a:bodyPr/>
                    <a:lstStyle/>
                    <a:p>
                      <a:pPr algn="l" fontAlgn="ctr"/>
                      <a:r>
                        <a:rPr lang="en-GB" sz="1800" u="none" strike="noStrike" dirty="0">
                          <a:effectLst/>
                          <a:latin typeface="Arial" panose="020B0604020202020204" pitchFamily="34" charset="0"/>
                          <a:cs typeface="Arial" panose="020B0604020202020204" pitchFamily="34" charset="0"/>
                        </a:rPr>
                        <a:t>Policies &amp; Procedures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i="0" u="none" strike="noStrike" dirty="0">
                          <a:solidFill>
                            <a:srgbClr val="000000"/>
                          </a:solidFill>
                          <a:effectLst/>
                          <a:latin typeface="Arial" panose="020B0604020202020204" pitchFamily="34" charset="0"/>
                          <a:cs typeface="Arial" panose="020B0604020202020204" pitchFamily="34" charset="0"/>
                        </a:rPr>
                        <a:t>24</a:t>
                      </a: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5685853"/>
                  </a:ext>
                </a:extLst>
              </a:tr>
              <a:tr h="292431">
                <a:tc>
                  <a:txBody>
                    <a:bodyPr/>
                    <a:lstStyle/>
                    <a:p>
                      <a:pPr algn="l" fontAlgn="ctr"/>
                      <a:r>
                        <a:rPr lang="en-GB" sz="1800" u="none" strike="noStrike" dirty="0">
                          <a:effectLst/>
                          <a:latin typeface="Arial" panose="020B0604020202020204" pitchFamily="34" charset="0"/>
                          <a:cs typeface="Arial" panose="020B0604020202020204" pitchFamily="34" charset="0"/>
                        </a:rPr>
                        <a:t>Employee-Led Networks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i="0" u="none" strike="noStrike" dirty="0">
                          <a:solidFill>
                            <a:srgbClr val="000000"/>
                          </a:solidFill>
                          <a:effectLst/>
                          <a:latin typeface="Arial" panose="020B0604020202020204" pitchFamily="34" charset="0"/>
                          <a:cs typeface="Arial" panose="020B0604020202020204" pitchFamily="34" charset="0"/>
                        </a:rPr>
                        <a:t>25</a:t>
                      </a: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8468552"/>
                  </a:ext>
                </a:extLst>
              </a:tr>
              <a:tr h="292431">
                <a:tc>
                  <a:txBody>
                    <a:bodyPr/>
                    <a:lstStyle/>
                    <a:p>
                      <a:pPr algn="l" fontAlgn="ctr"/>
                      <a:r>
                        <a:rPr lang="en-GB" sz="1800" u="none" strike="noStrike" dirty="0">
                          <a:effectLst/>
                          <a:latin typeface="Arial" panose="020B0604020202020204" pitchFamily="34" charset="0"/>
                          <a:cs typeface="Arial" panose="020B0604020202020204" pitchFamily="34" charset="0"/>
                        </a:rPr>
                        <a:t>Staff Forums &amp; Away Days</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i="0" u="none" strike="noStrike" dirty="0">
                          <a:solidFill>
                            <a:srgbClr val="000000"/>
                          </a:solidFill>
                          <a:effectLst/>
                          <a:latin typeface="Arial" panose="020B0604020202020204" pitchFamily="34" charset="0"/>
                          <a:cs typeface="Arial" panose="020B0604020202020204" pitchFamily="34" charset="0"/>
                        </a:rPr>
                        <a:t>26</a:t>
                      </a: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5473947"/>
                  </a:ext>
                </a:extLst>
              </a:tr>
              <a:tr h="292431">
                <a:tc>
                  <a:txBody>
                    <a:bodyPr/>
                    <a:lstStyle/>
                    <a:p>
                      <a:pPr algn="l" fontAlgn="ctr"/>
                      <a:r>
                        <a:rPr lang="en-GB" sz="1800" b="1" u="none" strike="noStrike" dirty="0">
                          <a:solidFill>
                            <a:srgbClr val="40A69A"/>
                          </a:solidFill>
                          <a:effectLst/>
                          <a:latin typeface="Arial" panose="020B0604020202020204" pitchFamily="34" charset="0"/>
                          <a:cs typeface="Arial" panose="020B0604020202020204" pitchFamily="34" charset="0"/>
                        </a:rPr>
                        <a:t>ABOUT WALTHAM FOREST:</a:t>
                      </a:r>
                      <a:endParaRPr lang="en-GB" sz="1800" b="1" i="0" u="none" strike="noStrike" dirty="0">
                        <a:solidFill>
                          <a:srgbClr val="40A69A"/>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i="0" u="none" strike="noStrike" dirty="0">
                          <a:solidFill>
                            <a:srgbClr val="000000"/>
                          </a:solidFill>
                          <a:effectLst/>
                          <a:latin typeface="Arial" panose="020B0604020202020204" pitchFamily="34" charset="0"/>
                          <a:cs typeface="Arial" panose="020B0604020202020204" pitchFamily="34" charset="0"/>
                        </a:rPr>
                        <a:t>27</a:t>
                      </a: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4637644"/>
                  </a:ext>
                </a:extLst>
              </a:tr>
              <a:tr h="292431">
                <a:tc>
                  <a:txBody>
                    <a:bodyPr/>
                    <a:lstStyle/>
                    <a:p>
                      <a:pPr algn="l" fontAlgn="ctr"/>
                      <a:r>
                        <a:rPr lang="en-GB" sz="1800" u="none" strike="noStrike" dirty="0">
                          <a:effectLst/>
                          <a:latin typeface="Arial" panose="020B0604020202020204" pitchFamily="34" charset="0"/>
                          <a:cs typeface="Arial" panose="020B0604020202020204" pitchFamily="34" charset="0"/>
                        </a:rPr>
                        <a:t>The London Borough of Waltham Forest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i="0" u="none" strike="noStrike" dirty="0">
                          <a:solidFill>
                            <a:srgbClr val="000000"/>
                          </a:solidFill>
                          <a:effectLst/>
                          <a:latin typeface="Arial" panose="020B0604020202020204" pitchFamily="34" charset="0"/>
                          <a:cs typeface="Arial" panose="020B0604020202020204" pitchFamily="34" charset="0"/>
                        </a:rPr>
                        <a:t>28</a:t>
                      </a: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3592327"/>
                  </a:ext>
                </a:extLst>
              </a:tr>
              <a:tr h="292431">
                <a:tc>
                  <a:txBody>
                    <a:bodyPr/>
                    <a:lstStyle/>
                    <a:p>
                      <a:pPr algn="l" fontAlgn="ctr"/>
                      <a:r>
                        <a:rPr lang="en-GB" sz="1800" u="none" strike="noStrike" dirty="0">
                          <a:effectLst/>
                          <a:latin typeface="Arial" panose="020B0604020202020204" pitchFamily="34" charset="0"/>
                          <a:cs typeface="Arial" panose="020B0604020202020204" pitchFamily="34" charset="0"/>
                        </a:rPr>
                        <a:t>Local Facts &amp; Figures</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i="0" u="none" strike="noStrike" dirty="0">
                          <a:solidFill>
                            <a:srgbClr val="000000"/>
                          </a:solidFill>
                          <a:effectLst/>
                          <a:latin typeface="Arial" panose="020B0604020202020204" pitchFamily="34" charset="0"/>
                          <a:cs typeface="Arial" panose="020B0604020202020204" pitchFamily="34" charset="0"/>
                        </a:rPr>
                        <a:t>29</a:t>
                      </a: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69703"/>
                  </a:ext>
                </a:extLst>
              </a:tr>
              <a:tr h="292431">
                <a:tc>
                  <a:txBody>
                    <a:bodyPr/>
                    <a:lstStyle/>
                    <a:p>
                      <a:pPr algn="l" fontAlgn="ctr"/>
                      <a:r>
                        <a:rPr lang="en-GB" sz="1800" u="none" strike="noStrike" dirty="0">
                          <a:effectLst/>
                          <a:latin typeface="Arial" panose="020B0604020202020204" pitchFamily="34" charset="0"/>
                          <a:cs typeface="Arial" panose="020B0604020202020204" pitchFamily="34" charset="0"/>
                        </a:rPr>
                        <a:t>Getting Around</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i="0" u="none" strike="noStrike" dirty="0">
                          <a:solidFill>
                            <a:srgbClr val="000000"/>
                          </a:solidFill>
                          <a:effectLst/>
                          <a:latin typeface="Arial" panose="020B0604020202020204" pitchFamily="34" charset="0"/>
                          <a:cs typeface="Arial" panose="020B0604020202020204" pitchFamily="34" charset="0"/>
                        </a:rPr>
                        <a:t>30</a:t>
                      </a: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8378608"/>
                  </a:ext>
                </a:extLst>
              </a:tr>
            </a:tbl>
          </a:graphicData>
        </a:graphic>
      </p:graphicFrame>
      <p:graphicFrame>
        <p:nvGraphicFramePr>
          <p:cNvPr id="3" name="Table 2">
            <a:extLst>
              <a:ext uri="{FF2B5EF4-FFF2-40B4-BE49-F238E27FC236}">
                <a16:creationId xmlns:a16="http://schemas.microsoft.com/office/drawing/2014/main" id="{AB8EC38F-556D-FD5D-8A4F-B33EA8E2665F}"/>
              </a:ext>
            </a:extLst>
          </p:cNvPr>
          <p:cNvGraphicFramePr>
            <a:graphicFrameLocks noGrp="1"/>
          </p:cNvGraphicFramePr>
          <p:nvPr>
            <p:extLst>
              <p:ext uri="{D42A27DB-BD31-4B8C-83A1-F6EECF244321}">
                <p14:modId xmlns:p14="http://schemas.microsoft.com/office/powerpoint/2010/main" val="332685102"/>
              </p:ext>
            </p:extLst>
          </p:nvPr>
        </p:nvGraphicFramePr>
        <p:xfrm>
          <a:off x="2232294" y="4248154"/>
          <a:ext cx="6873606" cy="292431"/>
        </p:xfrm>
        <a:graphic>
          <a:graphicData uri="http://schemas.openxmlformats.org/drawingml/2006/table">
            <a:tbl>
              <a:tblPr>
                <a:tableStyleId>{5C22544A-7EE6-4342-B048-85BDC9FD1C3A}</a:tableStyleId>
              </a:tblPr>
              <a:tblGrid>
                <a:gridCol w="6181921">
                  <a:extLst>
                    <a:ext uri="{9D8B030D-6E8A-4147-A177-3AD203B41FA5}">
                      <a16:colId xmlns:a16="http://schemas.microsoft.com/office/drawing/2014/main" val="3952184281"/>
                    </a:ext>
                  </a:extLst>
                </a:gridCol>
                <a:gridCol w="691685">
                  <a:extLst>
                    <a:ext uri="{9D8B030D-6E8A-4147-A177-3AD203B41FA5}">
                      <a16:colId xmlns:a16="http://schemas.microsoft.com/office/drawing/2014/main" val="1039521588"/>
                    </a:ext>
                  </a:extLst>
                </a:gridCol>
              </a:tblGrid>
              <a:tr h="292431">
                <a:tc>
                  <a:txBody>
                    <a:bodyPr/>
                    <a:lstStyle/>
                    <a:p>
                      <a:pPr algn="l" fontAlgn="ctr"/>
                      <a:r>
                        <a:rPr lang="en-GB" sz="1800" b="1" u="none" strike="noStrike" dirty="0">
                          <a:solidFill>
                            <a:srgbClr val="40A69A"/>
                          </a:solidFill>
                          <a:effectLst/>
                          <a:latin typeface="Arial" panose="020B0604020202020204" pitchFamily="34" charset="0"/>
                          <a:cs typeface="Arial" panose="020B0604020202020204" pitchFamily="34" charset="0"/>
                        </a:rPr>
                        <a:t>HOW WAS YOUR INDUCTION EXPERIENCE?</a:t>
                      </a:r>
                      <a:endParaRPr lang="en-GB" sz="1800" b="1" i="0" u="none" strike="noStrike" dirty="0">
                        <a:solidFill>
                          <a:srgbClr val="40A69A"/>
                        </a:solidFill>
                        <a:effectLst/>
                        <a:latin typeface="Arial" panose="020B0604020202020204" pitchFamily="34" charset="0"/>
                        <a:cs typeface="Arial" panose="020B0604020202020204" pitchFamily="34" charset="0"/>
                      </a:endParaRP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GB" sz="1800" b="1" i="0" u="none" strike="noStrike" dirty="0">
                          <a:solidFill>
                            <a:srgbClr val="000000"/>
                          </a:solidFill>
                          <a:effectLst/>
                          <a:latin typeface="Arial" panose="020B0604020202020204" pitchFamily="34" charset="0"/>
                          <a:cs typeface="Arial" panose="020B0604020202020204" pitchFamily="34" charset="0"/>
                        </a:rPr>
                        <a:t>31</a:t>
                      </a:r>
                    </a:p>
                  </a:txBody>
                  <a:tcPr marL="4317" marR="4317" marT="43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2175770"/>
                  </a:ext>
                </a:extLst>
              </a:tr>
            </a:tbl>
          </a:graphicData>
        </a:graphic>
      </p:graphicFrame>
    </p:spTree>
    <p:extLst>
      <p:ext uri="{BB962C8B-B14F-4D97-AF65-F5344CB8AC3E}">
        <p14:creationId xmlns:p14="http://schemas.microsoft.com/office/powerpoint/2010/main" val="400182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9218D0-0901-4989-893B-E93E87DBDEFA}"/>
              </a:ext>
            </a:extLst>
          </p:cNvPr>
          <p:cNvSpPr/>
          <p:nvPr/>
        </p:nvSpPr>
        <p:spPr>
          <a:xfrm>
            <a:off x="575469" y="558801"/>
            <a:ext cx="8748000" cy="4470380"/>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sp>
        <p:nvSpPr>
          <p:cNvPr id="2" name="Title 1">
            <a:extLst>
              <a:ext uri="{FF2B5EF4-FFF2-40B4-BE49-F238E27FC236}">
                <a16:creationId xmlns:a16="http://schemas.microsoft.com/office/drawing/2014/main" id="{EB93D46F-1AF0-4168-9B28-4F8D90E2BEEE}"/>
              </a:ext>
            </a:extLst>
          </p:cNvPr>
          <p:cNvSpPr>
            <a:spLocks noGrp="1"/>
          </p:cNvSpPr>
          <p:nvPr>
            <p:ph type="title"/>
          </p:nvPr>
        </p:nvSpPr>
        <p:spPr>
          <a:xfrm>
            <a:off x="1346638" y="1339841"/>
            <a:ext cx="7205662" cy="2908300"/>
          </a:xfrm>
          <a:ln>
            <a:solidFill>
              <a:schemeClr val="bg1"/>
            </a:solidFill>
          </a:ln>
        </p:spPr>
        <p:txBody>
          <a:bodyPr vert="horz" lIns="91440" tIns="45720" rIns="91440" bIns="45720" rtlCol="0" anchor="ctr">
            <a:noAutofit/>
          </a:bodyPr>
          <a:lstStyle/>
          <a:p>
            <a:pPr algn="ctr"/>
            <a:r>
              <a:rPr lang="en-GB" sz="6600" b="1" dirty="0">
                <a:solidFill>
                  <a:srgbClr val="3FCDFF"/>
                </a:solidFill>
                <a:latin typeface="Arial" panose="020B0604020202020204" pitchFamily="34" charset="0"/>
                <a:cs typeface="Arial" panose="020B0604020202020204" pitchFamily="34" charset="0"/>
              </a:rPr>
              <a:t>YOUR</a:t>
            </a:r>
            <a:r>
              <a:rPr lang="en-GB" sz="6600" b="1" dirty="0">
                <a:latin typeface="Arial" panose="020B0604020202020204" pitchFamily="34" charset="0"/>
                <a:cs typeface="Arial" panose="020B0604020202020204" pitchFamily="34" charset="0"/>
              </a:rPr>
              <a:t> </a:t>
            </a:r>
            <a:r>
              <a:rPr lang="en-GB" sz="6600" b="1" dirty="0">
                <a:solidFill>
                  <a:srgbClr val="40A69A"/>
                </a:solidFill>
                <a:latin typeface="Arial" panose="020B0604020202020204" pitchFamily="34" charset="0"/>
                <a:cs typeface="Arial" panose="020B0604020202020204" pitchFamily="34" charset="0"/>
              </a:rPr>
              <a:t>INDUCTION</a:t>
            </a:r>
            <a:r>
              <a:rPr lang="en-GB" sz="6600" b="1" dirty="0">
                <a:latin typeface="Arial" panose="020B0604020202020204" pitchFamily="34" charset="0"/>
                <a:cs typeface="Arial" panose="020B0604020202020204" pitchFamily="34" charset="0"/>
              </a:rPr>
              <a:t> </a:t>
            </a:r>
            <a:r>
              <a:rPr lang="en-GB" sz="6600" b="1" dirty="0">
                <a:solidFill>
                  <a:srgbClr val="2E766D"/>
                </a:solidFill>
                <a:latin typeface="Arial" panose="020B0604020202020204" pitchFamily="34" charset="0"/>
                <a:cs typeface="Arial" panose="020B0604020202020204" pitchFamily="34" charset="0"/>
              </a:rPr>
              <a:t>JOURNEY</a:t>
            </a:r>
          </a:p>
        </p:txBody>
      </p:sp>
      <p:sp>
        <p:nvSpPr>
          <p:cNvPr id="3" name="Slide Number Placeholder 2">
            <a:extLst>
              <a:ext uri="{FF2B5EF4-FFF2-40B4-BE49-F238E27FC236}">
                <a16:creationId xmlns:a16="http://schemas.microsoft.com/office/drawing/2014/main" id="{922C3E67-C4F1-4D6E-BD84-B6B03535566D}"/>
              </a:ext>
            </a:extLst>
          </p:cNvPr>
          <p:cNvSpPr>
            <a:spLocks noGrp="1"/>
          </p:cNvSpPr>
          <p:nvPr>
            <p:ph type="sldNum" sz="quarter" idx="12"/>
          </p:nvPr>
        </p:nvSpPr>
        <p:spPr/>
        <p:txBody>
          <a:bodyPr/>
          <a:lstStyle/>
          <a:p>
            <a:fld id="{68B98BD7-60DC-4454-9E50-C60F13539E1E}" type="slidenum">
              <a:rPr lang="en-GB" smtClean="0"/>
              <a:t>5</a:t>
            </a:fld>
            <a:endParaRPr lang="en-GB"/>
          </a:p>
        </p:txBody>
      </p:sp>
      <p:grpSp>
        <p:nvGrpSpPr>
          <p:cNvPr id="17" name="Group 16">
            <a:extLst>
              <a:ext uri="{FF2B5EF4-FFF2-40B4-BE49-F238E27FC236}">
                <a16:creationId xmlns:a16="http://schemas.microsoft.com/office/drawing/2014/main" id="{60713B6C-3A98-4BAA-A547-814A0DD11330}"/>
              </a:ext>
            </a:extLst>
          </p:cNvPr>
          <p:cNvGrpSpPr/>
          <p:nvPr/>
        </p:nvGrpSpPr>
        <p:grpSpPr>
          <a:xfrm>
            <a:off x="0" y="0"/>
            <a:ext cx="9906001" cy="5720444"/>
            <a:chOff x="0" y="0"/>
            <a:chExt cx="9906001" cy="5720444"/>
          </a:xfrm>
        </p:grpSpPr>
        <p:cxnSp>
          <p:nvCxnSpPr>
            <p:cNvPr id="5" name="Straight Connector 4">
              <a:extLst>
                <a:ext uri="{FF2B5EF4-FFF2-40B4-BE49-F238E27FC236}">
                  <a16:creationId xmlns:a16="http://schemas.microsoft.com/office/drawing/2014/main" id="{44673A9E-C6CF-479E-82C5-414825CCEF5E}"/>
                </a:ext>
              </a:extLst>
            </p:cNvPr>
            <p:cNvCxnSpPr/>
            <p:nvPr/>
          </p:nvCxnSpPr>
          <p:spPr>
            <a:xfrm>
              <a:off x="1189434" y="5720444"/>
              <a:ext cx="7527131" cy="0"/>
            </a:xfrm>
            <a:prstGeom prst="line">
              <a:avLst/>
            </a:prstGeom>
            <a:ln w="85725">
              <a:solidFill>
                <a:srgbClr val="59BFB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F71B389-F81A-4209-A1F3-EE61DA8B387C}"/>
                </a:ext>
              </a:extLst>
            </p:cNvPr>
            <p:cNvCxnSpPr>
              <a:cxnSpLocks/>
            </p:cNvCxnSpPr>
            <p:nvPr/>
          </p:nvCxnSpPr>
          <p:spPr>
            <a:xfrm>
              <a:off x="287734" y="0"/>
              <a:ext cx="0" cy="4381500"/>
            </a:xfrm>
            <a:prstGeom prst="line">
              <a:avLst/>
            </a:prstGeom>
            <a:ln w="600075">
              <a:solidFill>
                <a:srgbClr val="59BFB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13A0E3-0084-467C-B5E6-0FB028F27747}"/>
                </a:ext>
              </a:extLst>
            </p:cNvPr>
            <p:cNvCxnSpPr>
              <a:cxnSpLocks/>
            </p:cNvCxnSpPr>
            <p:nvPr/>
          </p:nvCxnSpPr>
          <p:spPr>
            <a:xfrm>
              <a:off x="9618266" y="0"/>
              <a:ext cx="0" cy="4381500"/>
            </a:xfrm>
            <a:prstGeom prst="line">
              <a:avLst/>
            </a:prstGeom>
            <a:ln w="600075">
              <a:solidFill>
                <a:srgbClr val="59BFB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A062AC-18DF-41F8-A38F-90531382F4A8}"/>
                </a:ext>
              </a:extLst>
            </p:cNvPr>
            <p:cNvCxnSpPr>
              <a:cxnSpLocks/>
            </p:cNvCxnSpPr>
            <p:nvPr/>
          </p:nvCxnSpPr>
          <p:spPr>
            <a:xfrm flipH="1">
              <a:off x="0" y="279400"/>
              <a:ext cx="9906001" cy="0"/>
            </a:xfrm>
            <a:prstGeom prst="line">
              <a:avLst/>
            </a:prstGeom>
            <a:ln w="600075">
              <a:solidFill>
                <a:srgbClr val="59BFB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406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74" descr="Image result for summary">
            <a:extLst>
              <a:ext uri="{FF2B5EF4-FFF2-40B4-BE49-F238E27FC236}">
                <a16:creationId xmlns:a16="http://schemas.microsoft.com/office/drawing/2014/main" id="{341B757D-CE74-4AE7-AE4F-C3A4D6F0D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11" t="15320" r="8662" b="1672"/>
          <a:stretch>
            <a:fillRect/>
          </a:stretch>
        </p:blipFill>
        <p:spPr bwMode="auto">
          <a:xfrm>
            <a:off x="8341464" y="304455"/>
            <a:ext cx="1512915" cy="10003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23919E-9F49-4A29-A0FC-969F6DCFC58D}"/>
              </a:ext>
            </a:extLst>
          </p:cNvPr>
          <p:cNvSpPr>
            <a:spLocks noGrp="1"/>
          </p:cNvSpPr>
          <p:nvPr>
            <p:ph type="title"/>
          </p:nvPr>
        </p:nvSpPr>
        <p:spPr>
          <a:xfrm rot="16200000">
            <a:off x="-2925000" y="3919099"/>
            <a:ext cx="6858001" cy="1008000"/>
          </a:xfrm>
        </p:spPr>
        <p:txBody>
          <a:bodyPr vert="horz">
            <a:noAutofit/>
          </a:bodyPr>
          <a:lstStyle/>
          <a:p>
            <a:pPr algn="r"/>
            <a:r>
              <a:rPr lang="en-GB" sz="6600" b="1" dirty="0">
                <a:solidFill>
                  <a:srgbClr val="7CCCC3"/>
                </a:solidFill>
                <a:latin typeface="Segoe UI" panose="020B0502040204020203" pitchFamily="34" charset="0"/>
                <a:cs typeface="Segoe UI" panose="020B0502040204020203" pitchFamily="34" charset="0"/>
              </a:rPr>
              <a:t>KEY TASKS</a:t>
            </a:r>
          </a:p>
        </p:txBody>
      </p:sp>
      <p:graphicFrame>
        <p:nvGraphicFramePr>
          <p:cNvPr id="30" name="Table 5">
            <a:extLst>
              <a:ext uri="{FF2B5EF4-FFF2-40B4-BE49-F238E27FC236}">
                <a16:creationId xmlns:a16="http://schemas.microsoft.com/office/drawing/2014/main" id="{118E1375-C85F-4EA2-9347-9AD4BBE4F5C5}"/>
              </a:ext>
            </a:extLst>
          </p:cNvPr>
          <p:cNvGraphicFramePr>
            <a:graphicFrameLocks noGrp="1"/>
          </p:cNvGraphicFramePr>
          <p:nvPr>
            <p:extLst>
              <p:ext uri="{D42A27DB-BD31-4B8C-83A1-F6EECF244321}">
                <p14:modId xmlns:p14="http://schemas.microsoft.com/office/powerpoint/2010/main" val="1056506152"/>
              </p:ext>
            </p:extLst>
          </p:nvPr>
        </p:nvGraphicFramePr>
        <p:xfrm>
          <a:off x="1046516" y="1200068"/>
          <a:ext cx="3891364" cy="2458646"/>
        </p:xfrm>
        <a:graphic>
          <a:graphicData uri="http://schemas.openxmlformats.org/drawingml/2006/table">
            <a:tbl>
              <a:tblPr firstRow="1" bandRow="1">
                <a:tableStyleId>{5C22544A-7EE6-4342-B048-85BDC9FD1C3A}</a:tableStyleId>
              </a:tblPr>
              <a:tblGrid>
                <a:gridCol w="3891364">
                  <a:extLst>
                    <a:ext uri="{9D8B030D-6E8A-4147-A177-3AD203B41FA5}">
                      <a16:colId xmlns:a16="http://schemas.microsoft.com/office/drawing/2014/main" val="1801099072"/>
                    </a:ext>
                  </a:extLst>
                </a:gridCol>
              </a:tblGrid>
              <a:tr h="247498">
                <a:tc>
                  <a:txBody>
                    <a:bodyPr/>
                    <a:lstStyle/>
                    <a:p>
                      <a:r>
                        <a:rPr lang="en-GB" sz="1400" dirty="0">
                          <a:solidFill>
                            <a:srgbClr val="40A69A"/>
                          </a:solidFill>
                          <a:latin typeface="Arial" panose="020B0604020202020204" pitchFamily="34" charset="0"/>
                          <a:cs typeface="Arial" panose="020B0604020202020204" pitchFamily="34" charset="0"/>
                        </a:rPr>
                        <a:t>DAY ONE</a:t>
                      </a:r>
                    </a:p>
                  </a:txBody>
                  <a:tcPr marL="63305" marR="63305" marT="31652" marB="31652">
                    <a:noFill/>
                  </a:tcPr>
                </a:tc>
                <a:extLst>
                  <a:ext uri="{0D108BD9-81ED-4DB2-BD59-A6C34878D82A}">
                    <a16:rowId xmlns:a16="http://schemas.microsoft.com/office/drawing/2014/main" val="391573817"/>
                  </a:ext>
                </a:extLst>
              </a:tr>
              <a:tr h="1795174">
                <a:tc>
                  <a:txBody>
                    <a:bodyPr/>
                    <a:lstStyle/>
                    <a:p>
                      <a:pPr marL="342900" lvl="0" indent="-342900">
                        <a:lnSpc>
                          <a:spcPct val="115000"/>
                        </a:lnSpc>
                        <a:spcAft>
                          <a:spcPts val="600"/>
                        </a:spcAft>
                        <a:buClr>
                          <a:srgbClr val="7CCCC3"/>
                        </a:buClr>
                        <a:buSzPct val="150000"/>
                        <a:buFont typeface="Wingdings" panose="05000000000000000000" pitchFamily="2" charset="2"/>
                        <a:buChar char=""/>
                      </a:pP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Meet &amp; greet with your line-manager </a:t>
                      </a:r>
                    </a:p>
                    <a:p>
                      <a:pPr marL="342900" lvl="0" indent="-342900">
                        <a:lnSpc>
                          <a:spcPct val="115000"/>
                        </a:lnSpc>
                        <a:spcAft>
                          <a:spcPts val="600"/>
                        </a:spcAft>
                        <a:buClr>
                          <a:srgbClr val="7CCCC3"/>
                        </a:buClr>
                        <a:buSzPct val="150000"/>
                        <a:buFont typeface="Wingdings" panose="05000000000000000000" pitchFamily="2" charset="2"/>
                        <a:buChar char=""/>
                      </a:pP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Take a tour of your work location/s (including facilities, fire exits etc)</a:t>
                      </a:r>
                    </a:p>
                    <a:p>
                      <a:pPr marL="342900" lvl="0" indent="-342900">
                        <a:lnSpc>
                          <a:spcPct val="115000"/>
                        </a:lnSpc>
                        <a:spcAft>
                          <a:spcPts val="600"/>
                        </a:spcAft>
                        <a:buClr>
                          <a:srgbClr val="7CCCC3"/>
                        </a:buClr>
                        <a:buSzPct val="150000"/>
                        <a:buFont typeface="Wingdings" panose="05000000000000000000" pitchFamily="2" charset="2"/>
                        <a:buChar char=""/>
                      </a:pP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Meet the team and your buddy (if applicable) </a:t>
                      </a:r>
                    </a:p>
                    <a:p>
                      <a:pPr marL="342900" lvl="0" indent="-342900">
                        <a:lnSpc>
                          <a:spcPct val="115000"/>
                        </a:lnSpc>
                        <a:spcAft>
                          <a:spcPts val="600"/>
                        </a:spcAft>
                        <a:buClr>
                          <a:srgbClr val="7CCCC3"/>
                        </a:buClr>
                        <a:buSzPct val="150000"/>
                        <a:buFont typeface="Wingdings" panose="05000000000000000000" pitchFamily="2" charset="2"/>
                        <a:buChar char=""/>
                      </a:pP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Key equipment issued relevant to your role and reasonable adjustments implemented if required</a:t>
                      </a:r>
                    </a:p>
                    <a:p>
                      <a:pPr marL="342900" lvl="0" indent="-342900">
                        <a:lnSpc>
                          <a:spcPct val="115000"/>
                        </a:lnSpc>
                        <a:spcAft>
                          <a:spcPts val="600"/>
                        </a:spcAft>
                        <a:buClr>
                          <a:srgbClr val="7CCCC3"/>
                        </a:buClr>
                        <a:buSzPct val="150000"/>
                        <a:buFont typeface="Wingdings" panose="05000000000000000000" pitchFamily="2" charset="2"/>
                        <a:buChar char=""/>
                      </a:pP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Arrange induction meetings with other key staff members in your service area; including practice improvement and workforce leads </a:t>
                      </a:r>
                    </a:p>
                    <a:p>
                      <a:pPr marL="342900" lvl="0" indent="-342900">
                        <a:lnSpc>
                          <a:spcPct val="115000"/>
                        </a:lnSpc>
                        <a:spcAft>
                          <a:spcPts val="600"/>
                        </a:spcAft>
                        <a:buClr>
                          <a:srgbClr val="7CCCC3"/>
                        </a:buClr>
                        <a:buSzPct val="150000"/>
                        <a:buFont typeface="Wingdings" panose="05000000000000000000" pitchFamily="2" charset="2"/>
                        <a:buChar char=""/>
                      </a:pPr>
                      <a:endPar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305" marR="63305" marT="31652" marB="31652">
                    <a:noFill/>
                  </a:tcPr>
                </a:tc>
                <a:extLst>
                  <a:ext uri="{0D108BD9-81ED-4DB2-BD59-A6C34878D82A}">
                    <a16:rowId xmlns:a16="http://schemas.microsoft.com/office/drawing/2014/main" val="2307492181"/>
                  </a:ext>
                </a:extLst>
              </a:tr>
            </a:tbl>
          </a:graphicData>
        </a:graphic>
      </p:graphicFrame>
      <p:graphicFrame>
        <p:nvGraphicFramePr>
          <p:cNvPr id="32" name="Table 5">
            <a:extLst>
              <a:ext uri="{FF2B5EF4-FFF2-40B4-BE49-F238E27FC236}">
                <a16:creationId xmlns:a16="http://schemas.microsoft.com/office/drawing/2014/main" id="{1FE2F04E-3421-47F4-ABD7-3E2EAE26E5CA}"/>
              </a:ext>
            </a:extLst>
          </p:cNvPr>
          <p:cNvGraphicFramePr>
            <a:graphicFrameLocks noGrp="1"/>
          </p:cNvGraphicFramePr>
          <p:nvPr>
            <p:extLst>
              <p:ext uri="{D42A27DB-BD31-4B8C-83A1-F6EECF244321}">
                <p14:modId xmlns:p14="http://schemas.microsoft.com/office/powerpoint/2010/main" val="1620051853"/>
              </p:ext>
            </p:extLst>
          </p:nvPr>
        </p:nvGraphicFramePr>
        <p:xfrm>
          <a:off x="1059520" y="5061721"/>
          <a:ext cx="4242815" cy="1679277"/>
        </p:xfrm>
        <a:graphic>
          <a:graphicData uri="http://schemas.openxmlformats.org/drawingml/2006/table">
            <a:tbl>
              <a:tblPr firstRow="1" bandRow="1">
                <a:tableStyleId>{5C22544A-7EE6-4342-B048-85BDC9FD1C3A}</a:tableStyleId>
              </a:tblPr>
              <a:tblGrid>
                <a:gridCol w="4242815">
                  <a:extLst>
                    <a:ext uri="{9D8B030D-6E8A-4147-A177-3AD203B41FA5}">
                      <a16:colId xmlns:a16="http://schemas.microsoft.com/office/drawing/2014/main" val="1801099072"/>
                    </a:ext>
                  </a:extLst>
                </a:gridCol>
              </a:tblGrid>
              <a:tr h="361375">
                <a:tc>
                  <a:txBody>
                    <a:bodyPr/>
                    <a:lstStyle/>
                    <a:p>
                      <a:pPr>
                        <a:lnSpc>
                          <a:spcPct val="100000"/>
                        </a:lnSpc>
                        <a:spcBef>
                          <a:spcPts val="0"/>
                        </a:spcBef>
                        <a:spcAft>
                          <a:spcPts val="0"/>
                        </a:spcAft>
                      </a:pPr>
                      <a:r>
                        <a:rPr lang="en-GB" sz="1400" dirty="0">
                          <a:solidFill>
                            <a:srgbClr val="40A69A"/>
                          </a:solidFill>
                          <a:latin typeface="Arial" panose="020B0604020202020204" pitchFamily="34" charset="0"/>
                          <a:cs typeface="Arial" panose="020B0604020202020204" pitchFamily="34" charset="0"/>
                        </a:rPr>
                        <a:t>MONTH ONE</a:t>
                      </a:r>
                    </a:p>
                  </a:txBody>
                  <a:tcPr marL="63305" marR="63305" marT="31652" marB="31652">
                    <a:noFill/>
                  </a:tcPr>
                </a:tc>
                <a:extLst>
                  <a:ext uri="{0D108BD9-81ED-4DB2-BD59-A6C34878D82A}">
                    <a16:rowId xmlns:a16="http://schemas.microsoft.com/office/drawing/2014/main" val="391573817"/>
                  </a:ext>
                </a:extLst>
              </a:tr>
              <a:tr h="1317902">
                <a:tc>
                  <a:txBody>
                    <a:bodyPr/>
                    <a:lstStyle/>
                    <a:p>
                      <a:pPr marL="171450" indent="-171450" defTabSz="914400" eaLnBrk="0" fontAlgn="base" hangingPunct="0">
                        <a:lnSpc>
                          <a:spcPct val="100000"/>
                        </a:lnSpc>
                        <a:spcBef>
                          <a:spcPts val="0"/>
                        </a:spcBef>
                        <a:spcAft>
                          <a:spcPts val="0"/>
                        </a:spcAft>
                        <a:buClr>
                          <a:srgbClr val="7CCCC3"/>
                        </a:buClr>
                        <a:buSzPct val="150000"/>
                        <a:buFont typeface="Wingdings" panose="05000000000000000000" pitchFamily="2" charset="2"/>
                        <a:buChar char="ü"/>
                      </a:pPr>
                      <a:r>
                        <a:rPr lang="en-GB" altLang="en-US"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Supervision or ‘check in’ has taken place</a:t>
                      </a:r>
                    </a:p>
                    <a:p>
                      <a:pPr marL="171450" marR="0" lvl="0" indent="-171450" algn="l" defTabSz="914400" rtl="0" eaLnBrk="0" fontAlgn="base" latinLnBrk="0" hangingPunct="0">
                        <a:lnSpc>
                          <a:spcPct val="100000"/>
                        </a:lnSpc>
                        <a:spcBef>
                          <a:spcPts val="0"/>
                        </a:spcBef>
                        <a:spcAft>
                          <a:spcPts val="0"/>
                        </a:spcAft>
                        <a:buClr>
                          <a:srgbClr val="7CCCC3"/>
                        </a:buClr>
                        <a:buSzPct val="150000"/>
                        <a:buFont typeface="Wingdings" panose="05000000000000000000" pitchFamily="2" charset="2"/>
                        <a:buChar char="ü"/>
                        <a:tabLst/>
                        <a:defRPr/>
                      </a:pPr>
                      <a:r>
                        <a:rPr lang="en-GB" alt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Your Personal Development &amp; Performance Objective/s have been set</a:t>
                      </a:r>
                      <a:r>
                        <a:rPr lang="en-GB" altLang="en-US"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alt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171450" indent="-171450" defTabSz="914400" eaLnBrk="0" fontAlgn="base" hangingPunct="0">
                        <a:lnSpc>
                          <a:spcPct val="100000"/>
                        </a:lnSpc>
                        <a:spcBef>
                          <a:spcPts val="0"/>
                        </a:spcBef>
                        <a:spcAft>
                          <a:spcPts val="0"/>
                        </a:spcAft>
                        <a:buClr>
                          <a:srgbClr val="7CCCC3"/>
                        </a:buClr>
                        <a:buSzPct val="150000"/>
                        <a:buFont typeface="Wingdings" panose="05000000000000000000" pitchFamily="2" charset="2"/>
                        <a:buChar char="ü"/>
                      </a:pPr>
                      <a:r>
                        <a:rPr lang="en-GB" alt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All mandatory E-Learning training has been completed (Cyber Security, GDPR etc)</a:t>
                      </a:r>
                    </a:p>
                    <a:p>
                      <a:pPr marL="171450" indent="-171450" defTabSz="914400" eaLnBrk="0" fontAlgn="base" hangingPunct="0">
                        <a:lnSpc>
                          <a:spcPct val="100000"/>
                        </a:lnSpc>
                        <a:spcBef>
                          <a:spcPts val="0"/>
                        </a:spcBef>
                        <a:spcAft>
                          <a:spcPts val="0"/>
                        </a:spcAft>
                        <a:buClr>
                          <a:srgbClr val="7CCCC3"/>
                        </a:buClr>
                        <a:buSzPct val="150000"/>
                        <a:buFont typeface="Wingdings" panose="05000000000000000000" pitchFamily="2" charset="2"/>
                        <a:buChar char="ü"/>
                      </a:pPr>
                      <a:r>
                        <a:rPr lang="en-GB" alt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You are familiar with all relevant polices, procedures and strategies </a:t>
                      </a:r>
                    </a:p>
                    <a:p>
                      <a:pPr marL="171450" indent="-171450" defTabSz="914400" eaLnBrk="0" fontAlgn="base" hangingPunct="0">
                        <a:lnSpc>
                          <a:spcPct val="100000"/>
                        </a:lnSpc>
                        <a:spcBef>
                          <a:spcPts val="0"/>
                        </a:spcBef>
                        <a:spcAft>
                          <a:spcPts val="0"/>
                        </a:spcAft>
                        <a:buClr>
                          <a:srgbClr val="7CCCC3"/>
                        </a:buClr>
                        <a:buSzPct val="150000"/>
                        <a:buFont typeface="Wingdings" panose="05000000000000000000" pitchFamily="2" charset="2"/>
                        <a:buChar char="ü"/>
                      </a:pPr>
                      <a:r>
                        <a:rPr lang="en-GB" alt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You have met with key staff members outside your immediate team </a:t>
                      </a:r>
                    </a:p>
                    <a:p>
                      <a:pPr marL="171450" indent="-171450" defTabSz="914400" eaLnBrk="0" fontAlgn="base" hangingPunct="0">
                        <a:lnSpc>
                          <a:spcPct val="100000"/>
                        </a:lnSpc>
                        <a:spcBef>
                          <a:spcPts val="0"/>
                        </a:spcBef>
                        <a:spcAft>
                          <a:spcPts val="0"/>
                        </a:spcAft>
                        <a:buClr>
                          <a:srgbClr val="7CCCC3"/>
                        </a:buClr>
                        <a:buSzPct val="150000"/>
                        <a:buFont typeface="Wingdings" panose="05000000000000000000" pitchFamily="2" charset="2"/>
                        <a:buChar char="ü"/>
                      </a:pPr>
                      <a:endParaRPr lang="en-GB" altLang="en-US"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71450" indent="-171450" defTabSz="914400" eaLnBrk="0" fontAlgn="base" hangingPunct="0">
                        <a:lnSpc>
                          <a:spcPct val="100000"/>
                        </a:lnSpc>
                        <a:spcBef>
                          <a:spcPts val="0"/>
                        </a:spcBef>
                        <a:spcAft>
                          <a:spcPts val="0"/>
                        </a:spcAft>
                        <a:buClr>
                          <a:srgbClr val="7CCCC3"/>
                        </a:buClr>
                        <a:buSzPct val="150000"/>
                        <a:buFont typeface="Wingdings" panose="05000000000000000000" pitchFamily="2" charset="2"/>
                        <a:buChar char="ü"/>
                      </a:pPr>
                      <a:endParaRPr lang="en-GB" altLang="en-US"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a:txBody>
                  <a:tcPr marL="63305" marR="63305" marT="31652" marB="31652">
                    <a:noFill/>
                  </a:tcPr>
                </a:tc>
                <a:extLst>
                  <a:ext uri="{0D108BD9-81ED-4DB2-BD59-A6C34878D82A}">
                    <a16:rowId xmlns:a16="http://schemas.microsoft.com/office/drawing/2014/main" val="2307492181"/>
                  </a:ext>
                </a:extLst>
              </a:tr>
            </a:tbl>
          </a:graphicData>
        </a:graphic>
      </p:graphicFrame>
      <p:pic>
        <p:nvPicPr>
          <p:cNvPr id="14" name="Graphic 13" descr="Lights On with solid fill">
            <a:extLst>
              <a:ext uri="{FF2B5EF4-FFF2-40B4-BE49-F238E27FC236}">
                <a16:creationId xmlns:a16="http://schemas.microsoft.com/office/drawing/2014/main" id="{32345FE0-7A25-4E4C-8E4B-B59DFAB1A8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8942" y="4639577"/>
            <a:ext cx="539146" cy="539146"/>
          </a:xfrm>
          <a:prstGeom prst="rect">
            <a:avLst/>
          </a:prstGeom>
        </p:spPr>
      </p:pic>
      <p:graphicFrame>
        <p:nvGraphicFramePr>
          <p:cNvPr id="10" name="Table 5">
            <a:extLst>
              <a:ext uri="{FF2B5EF4-FFF2-40B4-BE49-F238E27FC236}">
                <a16:creationId xmlns:a16="http://schemas.microsoft.com/office/drawing/2014/main" id="{F527C89A-7FF4-47C9-8820-5A55F1F1F545}"/>
              </a:ext>
            </a:extLst>
          </p:cNvPr>
          <p:cNvGraphicFramePr>
            <a:graphicFrameLocks noGrp="1"/>
          </p:cNvGraphicFramePr>
          <p:nvPr>
            <p:extLst>
              <p:ext uri="{D42A27DB-BD31-4B8C-83A1-F6EECF244321}">
                <p14:modId xmlns:p14="http://schemas.microsoft.com/office/powerpoint/2010/main" val="3347887481"/>
              </p:ext>
            </p:extLst>
          </p:nvPr>
        </p:nvGraphicFramePr>
        <p:xfrm>
          <a:off x="4968122" y="1261009"/>
          <a:ext cx="4901380" cy="1595944"/>
        </p:xfrm>
        <a:graphic>
          <a:graphicData uri="http://schemas.openxmlformats.org/drawingml/2006/table">
            <a:tbl>
              <a:tblPr firstRow="1" bandRow="1">
                <a:tableStyleId>{5C22544A-7EE6-4342-B048-85BDC9FD1C3A}</a:tableStyleId>
              </a:tblPr>
              <a:tblGrid>
                <a:gridCol w="4901380">
                  <a:extLst>
                    <a:ext uri="{9D8B030D-6E8A-4147-A177-3AD203B41FA5}">
                      <a16:colId xmlns:a16="http://schemas.microsoft.com/office/drawing/2014/main" val="1801099072"/>
                    </a:ext>
                  </a:extLst>
                </a:gridCol>
              </a:tblGrid>
              <a:tr h="388374">
                <a:tc>
                  <a:txBody>
                    <a:bodyPr/>
                    <a:lstStyle/>
                    <a:p>
                      <a:pPr>
                        <a:lnSpc>
                          <a:spcPct val="114000"/>
                        </a:lnSpc>
                        <a:spcAft>
                          <a:spcPts val="600"/>
                        </a:spcAft>
                      </a:pPr>
                      <a:r>
                        <a:rPr lang="en-GB" sz="1400" dirty="0">
                          <a:solidFill>
                            <a:srgbClr val="40A69A"/>
                          </a:solidFill>
                          <a:latin typeface="Arial" panose="020B0604020202020204" pitchFamily="34" charset="0"/>
                          <a:cs typeface="Arial" panose="020B0604020202020204" pitchFamily="34" charset="0"/>
                        </a:rPr>
                        <a:t>MONTHS THREE  TO SIX</a:t>
                      </a:r>
                    </a:p>
                  </a:txBody>
                  <a:tcPr marL="63305" marR="63305" marT="31652" marB="31652">
                    <a:noFill/>
                  </a:tcPr>
                </a:tc>
                <a:extLst>
                  <a:ext uri="{0D108BD9-81ED-4DB2-BD59-A6C34878D82A}">
                    <a16:rowId xmlns:a16="http://schemas.microsoft.com/office/drawing/2014/main" val="391573817"/>
                  </a:ext>
                </a:extLst>
              </a:tr>
              <a:tr h="1207570">
                <a:tc>
                  <a:txBody>
                    <a:bodyPr/>
                    <a:lstStyle/>
                    <a:p>
                      <a:pPr marL="171450" indent="-171450" defTabSz="914400" eaLnBrk="0" fontAlgn="base" hangingPunct="0">
                        <a:lnSpc>
                          <a:spcPct val="114000"/>
                        </a:lnSpc>
                        <a:spcBef>
                          <a:spcPct val="0"/>
                        </a:spcBef>
                        <a:spcAft>
                          <a:spcPts val="600"/>
                        </a:spcAft>
                        <a:buClr>
                          <a:srgbClr val="7CCCC3"/>
                        </a:buClr>
                        <a:buSzPct val="150000"/>
                        <a:buFont typeface="Wingdings" panose="05000000000000000000" pitchFamily="2" charset="2"/>
                        <a:buChar char="ü"/>
                      </a:pPr>
                      <a:r>
                        <a:rPr lang="en-GB" alt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You are familiar with the wider CPD opportunities (OD and social care) and employee-led networks open to you </a:t>
                      </a:r>
                    </a:p>
                    <a:p>
                      <a:pPr marL="171450" indent="-171450" defTabSz="914400" eaLnBrk="0" fontAlgn="base" hangingPunct="0">
                        <a:lnSpc>
                          <a:spcPct val="114000"/>
                        </a:lnSpc>
                        <a:spcBef>
                          <a:spcPct val="0"/>
                        </a:spcBef>
                        <a:spcAft>
                          <a:spcPts val="600"/>
                        </a:spcAft>
                        <a:buClr>
                          <a:srgbClr val="7CCCC3"/>
                        </a:buClr>
                        <a:buSzPct val="150000"/>
                        <a:buFont typeface="Wingdings" panose="05000000000000000000" pitchFamily="2" charset="2"/>
                        <a:buChar char="ü"/>
                      </a:pPr>
                      <a:r>
                        <a:rPr lang="en-GB" alt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You have met with a wide range of staff members </a:t>
                      </a:r>
                    </a:p>
                    <a:p>
                      <a:pPr marL="171450" indent="-171450" defTabSz="914400" eaLnBrk="0" fontAlgn="base" hangingPunct="0">
                        <a:lnSpc>
                          <a:spcPct val="114000"/>
                        </a:lnSpc>
                        <a:spcBef>
                          <a:spcPct val="0"/>
                        </a:spcBef>
                        <a:spcAft>
                          <a:spcPts val="600"/>
                        </a:spcAft>
                        <a:buClr>
                          <a:srgbClr val="7CCCC3"/>
                        </a:buClr>
                        <a:buSzPct val="150000"/>
                        <a:buFont typeface="Wingdings" panose="05000000000000000000" pitchFamily="2" charset="2"/>
                        <a:buChar char="ü"/>
                      </a:pPr>
                      <a:r>
                        <a:rPr lang="en-GB" alt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You have successfully completed your 12 and 24 week Probation period </a:t>
                      </a:r>
                    </a:p>
                    <a:p>
                      <a:pPr marL="171450" indent="-171450" defTabSz="914400" eaLnBrk="0" fontAlgn="base" hangingPunct="0">
                        <a:lnSpc>
                          <a:spcPct val="114000"/>
                        </a:lnSpc>
                        <a:spcBef>
                          <a:spcPct val="0"/>
                        </a:spcBef>
                        <a:spcAft>
                          <a:spcPts val="600"/>
                        </a:spcAft>
                        <a:buClr>
                          <a:srgbClr val="7CCCC3"/>
                        </a:buClr>
                        <a:buSzPct val="150000"/>
                        <a:buFont typeface="Wingdings" panose="05000000000000000000" pitchFamily="2" charset="2"/>
                        <a:buChar char="ü"/>
                      </a:pPr>
                      <a:r>
                        <a:rPr lang="en-GB" alt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You have completed the Induction Feedback Survey </a:t>
                      </a:r>
                    </a:p>
                  </a:txBody>
                  <a:tcPr marL="63305" marR="63305" marT="31652" marB="31652">
                    <a:noFill/>
                  </a:tcPr>
                </a:tc>
                <a:extLst>
                  <a:ext uri="{0D108BD9-81ED-4DB2-BD59-A6C34878D82A}">
                    <a16:rowId xmlns:a16="http://schemas.microsoft.com/office/drawing/2014/main" val="2307492181"/>
                  </a:ext>
                </a:extLst>
              </a:tr>
            </a:tbl>
          </a:graphicData>
        </a:graphic>
      </p:graphicFrame>
      <p:sp>
        <p:nvSpPr>
          <p:cNvPr id="9" name="Rounded Rectangle 29">
            <a:extLst>
              <a:ext uri="{FF2B5EF4-FFF2-40B4-BE49-F238E27FC236}">
                <a16:creationId xmlns:a16="http://schemas.microsoft.com/office/drawing/2014/main" id="{6F39B101-D3F4-4B71-BE22-08402C80F456}"/>
              </a:ext>
            </a:extLst>
          </p:cNvPr>
          <p:cNvSpPr/>
          <p:nvPr/>
        </p:nvSpPr>
        <p:spPr>
          <a:xfrm>
            <a:off x="5353854" y="3087467"/>
            <a:ext cx="4242815" cy="3350712"/>
          </a:xfrm>
          <a:prstGeom prst="roundRect">
            <a:avLst/>
          </a:prstGeom>
          <a:solidFill>
            <a:srgbClr val="D8F0ED"/>
          </a:solidFill>
          <a:ln w="38100">
            <a:solidFill>
              <a:srgbClr val="7CCCC3"/>
            </a:solidFill>
            <a:prstDash val="dash"/>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dirty="0">
                <a:solidFill>
                  <a:schemeClr val="tx1"/>
                </a:solidFill>
                <a:latin typeface="Arial" panose="020B0604020202020204" pitchFamily="34" charset="0"/>
                <a:ea typeface="Calibri" panose="020F0502020204030204" pitchFamily="34" charset="0"/>
                <a:cs typeface="Arial" panose="020B0604020202020204" pitchFamily="34" charset="0"/>
              </a:rPr>
              <a:t>By the end of your induction, you should have a good understanding of the tools, resources and facilities that are available to enable you to perform your role effectively.   </a:t>
            </a:r>
          </a:p>
          <a:p>
            <a:pPr algn="ctr">
              <a:lnSpc>
                <a:spcPct val="115000"/>
              </a:lnSpc>
              <a:spcAft>
                <a:spcPts val="1000"/>
              </a:spcAft>
            </a:pPr>
            <a:r>
              <a:rPr lang="en-GB" sz="1000" b="1" dirty="0">
                <a:solidFill>
                  <a:schemeClr val="tx1"/>
                </a:solidFill>
                <a:effectLst/>
                <a:latin typeface="Arial" panose="020B0604020202020204" pitchFamily="34" charset="0"/>
                <a:ea typeface="Calibri"/>
                <a:cs typeface="Arial" panose="020B0604020202020204" pitchFamily="34" charset="0"/>
              </a:rPr>
              <a:t>In particular, at the end of your induction you should be familiar with:</a:t>
            </a:r>
            <a:endParaRPr lang="en-GB" sz="1000" b="1" dirty="0">
              <a:solidFill>
                <a:schemeClr val="tx1"/>
              </a:solidFill>
              <a:latin typeface="Arial" panose="020B0604020202020204" pitchFamily="34" charset="0"/>
              <a:ea typeface="Calibri"/>
              <a:cs typeface="Arial" panose="020B0604020202020204" pitchFamily="34" charset="0"/>
            </a:endParaRPr>
          </a:p>
          <a:p>
            <a:pPr marL="342900" indent="-342900">
              <a:lnSpc>
                <a:spcPct val="114999"/>
              </a:lnSpc>
              <a:buFont typeface="Wingdings" panose="05000000000000000000" pitchFamily="2" charset="2"/>
              <a:buChar char=""/>
            </a:pPr>
            <a:r>
              <a:rPr lang="en-GB" sz="1000" dirty="0">
                <a:solidFill>
                  <a:srgbClr val="2E766D"/>
                </a:solidFill>
                <a:effectLst/>
                <a:latin typeface="Arial" panose="020B0604020202020204" pitchFamily="34" charset="0"/>
                <a:ea typeface="Calibri"/>
                <a:cs typeface="Arial" panose="020B0604020202020204" pitchFamily="34" charset="0"/>
              </a:rPr>
              <a:t>Your service area</a:t>
            </a:r>
            <a:endParaRPr lang="en-GB" dirty="0">
              <a:latin typeface="Arial" panose="020B060402020202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en-GB" sz="1000" dirty="0">
                <a:solidFill>
                  <a:srgbClr val="2E766D"/>
                </a:solidFill>
                <a:effectLst/>
                <a:latin typeface="Arial" panose="020B0604020202020204" pitchFamily="34" charset="0"/>
                <a:ea typeface="Calibri" panose="020F0502020204030204" pitchFamily="34" charset="0"/>
                <a:cs typeface="Arial" panose="020B0604020202020204" pitchFamily="34" charset="0"/>
              </a:rPr>
              <a:t>Expectations relating to your role</a:t>
            </a:r>
          </a:p>
          <a:p>
            <a:pPr marL="342900" lvl="0" indent="-342900">
              <a:lnSpc>
                <a:spcPct val="115000"/>
              </a:lnSpc>
              <a:buFont typeface="Wingdings" panose="05000000000000000000" pitchFamily="2" charset="2"/>
              <a:buChar char=""/>
            </a:pPr>
            <a:r>
              <a:rPr lang="en-GB" sz="1000" dirty="0">
                <a:solidFill>
                  <a:srgbClr val="2E766D"/>
                </a:solidFill>
                <a:effectLst/>
                <a:latin typeface="Arial" panose="020B0604020202020204" pitchFamily="34" charset="0"/>
                <a:ea typeface="Calibri" panose="020F0502020204030204" pitchFamily="34" charset="0"/>
                <a:cs typeface="Arial" panose="020B0604020202020204" pitchFamily="34" charset="0"/>
              </a:rPr>
              <a:t>Where your work base is and where other offices and resources are located </a:t>
            </a:r>
          </a:p>
          <a:p>
            <a:pPr marL="342900" lvl="0" indent="-342900">
              <a:lnSpc>
                <a:spcPct val="115000"/>
              </a:lnSpc>
              <a:buFont typeface="Wingdings" panose="05000000000000000000" pitchFamily="2" charset="2"/>
              <a:buChar char=""/>
            </a:pPr>
            <a:r>
              <a:rPr lang="en-GB" sz="1000" dirty="0">
                <a:solidFill>
                  <a:srgbClr val="2E766D"/>
                </a:solidFill>
                <a:latin typeface="Arial" panose="020B0604020202020204" pitchFamily="34" charset="0"/>
                <a:ea typeface="Calibri" panose="020F0502020204030204" pitchFamily="34" charset="0"/>
                <a:cs typeface="Arial" panose="020B0604020202020204" pitchFamily="34" charset="0"/>
              </a:rPr>
              <a:t>The Intranet and any other relevant systems (Oracle, Hornbill, Mosaic, Clear Review etc)</a:t>
            </a:r>
            <a:endParaRPr lang="en-GB" sz="1000" dirty="0">
              <a:solidFill>
                <a:srgbClr val="2E766D"/>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en-GB" sz="1000" dirty="0">
                <a:solidFill>
                  <a:srgbClr val="2E766D"/>
                </a:solidFill>
                <a:effectLst/>
                <a:latin typeface="Arial" panose="020B0604020202020204" pitchFamily="34" charset="0"/>
                <a:ea typeface="Calibri" panose="020F0502020204030204" pitchFamily="34" charset="0"/>
                <a:cs typeface="Arial" panose="020B0604020202020204" pitchFamily="34" charset="0"/>
              </a:rPr>
              <a:t>CPD opportunities, your </a:t>
            </a:r>
            <a:r>
              <a:rPr lang="en-GB" sz="1000" dirty="0">
                <a:solidFill>
                  <a:srgbClr val="2E766D"/>
                </a:solidFill>
                <a:latin typeface="Arial" panose="020B0604020202020204" pitchFamily="34" charset="0"/>
                <a:ea typeface="Calibri" panose="020F0502020204030204" pitchFamily="34" charset="0"/>
                <a:cs typeface="Arial" panose="020B0604020202020204" pitchFamily="34" charset="0"/>
              </a:rPr>
              <a:t>p</a:t>
            </a:r>
            <a:r>
              <a:rPr lang="en-GB" sz="1000" dirty="0">
                <a:solidFill>
                  <a:srgbClr val="2E766D"/>
                </a:solidFill>
                <a:effectLst/>
                <a:latin typeface="Arial" panose="020B0604020202020204" pitchFamily="34" charset="0"/>
                <a:ea typeface="Calibri" panose="020F0502020204030204" pitchFamily="34" charset="0"/>
                <a:cs typeface="Arial" panose="020B0604020202020204" pitchFamily="34" charset="0"/>
              </a:rPr>
              <a:t>ersonal development needs and performance objectives </a:t>
            </a:r>
          </a:p>
          <a:p>
            <a:pPr marL="342900" lvl="0" indent="-342900">
              <a:lnSpc>
                <a:spcPct val="115000"/>
              </a:lnSpc>
              <a:buFont typeface="Wingdings" panose="05000000000000000000" pitchFamily="2" charset="2"/>
              <a:buChar char=""/>
            </a:pPr>
            <a:r>
              <a:rPr lang="en-GB" sz="1000" dirty="0">
                <a:solidFill>
                  <a:srgbClr val="2E766D"/>
                </a:solidFill>
                <a:effectLst/>
                <a:latin typeface="Arial" panose="020B0604020202020204" pitchFamily="34" charset="0"/>
                <a:ea typeface="Calibri" panose="020F0502020204030204" pitchFamily="34" charset="0"/>
                <a:cs typeface="Arial" panose="020B0604020202020204" pitchFamily="34" charset="0"/>
              </a:rPr>
              <a:t>Organisational structure, corporate objectives and core </a:t>
            </a:r>
            <a:r>
              <a:rPr lang="en-GB" sz="1000" dirty="0">
                <a:solidFill>
                  <a:srgbClr val="2E766D"/>
                </a:solidFill>
                <a:latin typeface="Arial" panose="020B0604020202020204" pitchFamily="34" charset="0"/>
                <a:ea typeface="Calibri" panose="020F0502020204030204" pitchFamily="34" charset="0"/>
                <a:cs typeface="Arial" panose="020B0604020202020204" pitchFamily="34" charset="0"/>
              </a:rPr>
              <a:t>v</a:t>
            </a:r>
            <a:r>
              <a:rPr lang="en-GB" sz="1000" dirty="0">
                <a:solidFill>
                  <a:srgbClr val="2E766D"/>
                </a:solidFill>
                <a:effectLst/>
                <a:latin typeface="Arial" panose="020B0604020202020204" pitchFamily="34" charset="0"/>
                <a:ea typeface="Calibri" panose="020F0502020204030204" pitchFamily="34" charset="0"/>
                <a:cs typeface="Arial" panose="020B0604020202020204" pitchFamily="34" charset="0"/>
              </a:rPr>
              <a:t>alues</a:t>
            </a:r>
          </a:p>
        </p:txBody>
      </p:sp>
      <p:sp>
        <p:nvSpPr>
          <p:cNvPr id="11" name="TextBox 10">
            <a:extLst>
              <a:ext uri="{FF2B5EF4-FFF2-40B4-BE49-F238E27FC236}">
                <a16:creationId xmlns:a16="http://schemas.microsoft.com/office/drawing/2014/main" id="{94A2BA85-7F0C-4FF3-90C1-83E0C7780A69}"/>
              </a:ext>
            </a:extLst>
          </p:cNvPr>
          <p:cNvSpPr txBox="1"/>
          <p:nvPr/>
        </p:nvSpPr>
        <p:spPr>
          <a:xfrm>
            <a:off x="1053019" y="66402"/>
            <a:ext cx="7719505" cy="1051763"/>
          </a:xfrm>
          <a:prstGeom prst="rect">
            <a:avLst/>
          </a:prstGeom>
          <a:noFill/>
        </p:spPr>
        <p:txBody>
          <a:bodyPr wrap="square">
            <a:spAutoFit/>
          </a:bodyPr>
          <a:lstStyle/>
          <a:p>
            <a:pPr>
              <a:lnSpc>
                <a:spcPct val="115000"/>
              </a:lnSpc>
              <a:spcAft>
                <a:spcPts val="1000"/>
              </a:spcAft>
            </a:pPr>
            <a:r>
              <a:rPr lang="en-GB" sz="1200" dirty="0">
                <a:solidFill>
                  <a:srgbClr val="2E766D"/>
                </a:solidFill>
                <a:effectLst/>
                <a:latin typeface="Segoe UI" panose="020B0502040204020203" pitchFamily="34" charset="0"/>
                <a:ea typeface="Calibri" panose="020F0502020204030204" pitchFamily="34" charset="0"/>
                <a:cs typeface="Segoe UI" panose="020B0502040204020203" pitchFamily="34" charset="0"/>
              </a:rPr>
              <a:t>An excellent induction is hugely important as it helps new staff receive a warm welcome and feel part of </a:t>
            </a:r>
            <a:r>
              <a:rPr lang="en-GB" sz="1200" dirty="0">
                <a:solidFill>
                  <a:srgbClr val="2E766D"/>
                </a:solidFill>
                <a:latin typeface="Segoe UI" panose="020B0502040204020203" pitchFamily="34" charset="0"/>
                <a:ea typeface="Calibri" panose="020F0502020204030204" pitchFamily="34" charset="0"/>
                <a:cs typeface="Segoe UI" panose="020B0502040204020203" pitchFamily="34" charset="0"/>
              </a:rPr>
              <a:t>our organisation from the outset</a:t>
            </a:r>
            <a:r>
              <a:rPr lang="en-GB" sz="1200" dirty="0">
                <a:solidFill>
                  <a:srgbClr val="2E766D"/>
                </a:solidFill>
                <a:effectLst/>
                <a:latin typeface="Segoe UI" panose="020B0502040204020203" pitchFamily="34" charset="0"/>
                <a:ea typeface="Calibri" panose="020F0502020204030204" pitchFamily="34" charset="0"/>
                <a:cs typeface="Segoe UI" panose="020B0502040204020203" pitchFamily="34" charset="0"/>
              </a:rPr>
              <a:t>. </a:t>
            </a:r>
            <a:r>
              <a:rPr lang="en-GB" sz="1200" dirty="0">
                <a:solidFill>
                  <a:srgbClr val="2E766D"/>
                </a:solidFill>
                <a:latin typeface="Segoe UI" panose="020B0502040204020203" pitchFamily="34" charset="0"/>
                <a:ea typeface="Calibri" panose="020F0502020204030204" pitchFamily="34" charset="0"/>
                <a:cs typeface="Segoe UI" panose="020B0502040204020203" pitchFamily="34" charset="0"/>
              </a:rPr>
              <a:t>This handbook has been developed to provide guidance for all new starters, including those who join with managerial responsibilities.</a:t>
            </a:r>
            <a:endParaRPr lang="en-GB" sz="1200" dirty="0">
              <a:solidFill>
                <a:srgbClr val="2E766D"/>
              </a:solidFill>
              <a:effectLst/>
              <a:latin typeface="Segoe UI" panose="020B0502040204020203" pitchFamily="34" charset="0"/>
              <a:ea typeface="Calibri" panose="020F0502020204030204" pitchFamily="34" charset="0"/>
              <a:cs typeface="Segoe UI" panose="020B0502040204020203" pitchFamily="34" charset="0"/>
            </a:endParaRPr>
          </a:p>
          <a:p>
            <a:pPr>
              <a:lnSpc>
                <a:spcPct val="115000"/>
              </a:lnSpc>
              <a:spcAft>
                <a:spcPts val="1000"/>
              </a:spcAft>
            </a:pPr>
            <a:r>
              <a:rPr lang="en-GB" sz="1200" dirty="0">
                <a:solidFill>
                  <a:srgbClr val="2E766D"/>
                </a:solidFill>
                <a:effectLst/>
                <a:latin typeface="Segoe UI" panose="020B0502040204020203" pitchFamily="34" charset="0"/>
                <a:ea typeface="Calibri" panose="020F0502020204030204" pitchFamily="34" charset="0"/>
                <a:cs typeface="Segoe UI" panose="020B0502040204020203" pitchFamily="34" charset="0"/>
              </a:rPr>
              <a:t>The guidance below identifies some of the key tasks that should be completed during </a:t>
            </a:r>
            <a:r>
              <a:rPr lang="en-GB" sz="1200" dirty="0">
                <a:solidFill>
                  <a:srgbClr val="2E766D"/>
                </a:solidFill>
                <a:latin typeface="Segoe UI" panose="020B0502040204020203" pitchFamily="34" charset="0"/>
                <a:ea typeface="Calibri" panose="020F0502020204030204" pitchFamily="34" charset="0"/>
                <a:cs typeface="Segoe UI" panose="020B0502040204020203" pitchFamily="34" charset="0"/>
              </a:rPr>
              <a:t>your</a:t>
            </a:r>
            <a:r>
              <a:rPr lang="en-GB" sz="1200" dirty="0">
                <a:solidFill>
                  <a:srgbClr val="2E766D"/>
                </a:solidFill>
                <a:effectLst/>
                <a:latin typeface="Segoe UI" panose="020B0502040204020203" pitchFamily="34" charset="0"/>
                <a:ea typeface="Calibri" panose="020F0502020204030204" pitchFamily="34" charset="0"/>
                <a:cs typeface="Segoe UI" panose="020B0502040204020203" pitchFamily="34" charset="0"/>
              </a:rPr>
              <a:t> induction journey…</a:t>
            </a:r>
          </a:p>
        </p:txBody>
      </p:sp>
      <p:graphicFrame>
        <p:nvGraphicFramePr>
          <p:cNvPr id="5" name="Table 5">
            <a:extLst>
              <a:ext uri="{FF2B5EF4-FFF2-40B4-BE49-F238E27FC236}">
                <a16:creationId xmlns:a16="http://schemas.microsoft.com/office/drawing/2014/main" id="{BEDA38EE-EF50-4FAF-987B-F731FEE31987}"/>
              </a:ext>
            </a:extLst>
          </p:cNvPr>
          <p:cNvGraphicFramePr>
            <a:graphicFrameLocks noGrp="1"/>
          </p:cNvGraphicFramePr>
          <p:nvPr>
            <p:extLst>
              <p:ext uri="{D42A27DB-BD31-4B8C-83A1-F6EECF244321}">
                <p14:modId xmlns:p14="http://schemas.microsoft.com/office/powerpoint/2010/main" val="2364006063"/>
              </p:ext>
            </p:extLst>
          </p:nvPr>
        </p:nvGraphicFramePr>
        <p:xfrm>
          <a:off x="1053018" y="3429000"/>
          <a:ext cx="4242815" cy="1635005"/>
        </p:xfrm>
        <a:graphic>
          <a:graphicData uri="http://schemas.openxmlformats.org/drawingml/2006/table">
            <a:tbl>
              <a:tblPr firstRow="1" bandRow="1">
                <a:tableStyleId>{5C22544A-7EE6-4342-B048-85BDC9FD1C3A}</a:tableStyleId>
              </a:tblPr>
              <a:tblGrid>
                <a:gridCol w="4242815">
                  <a:extLst>
                    <a:ext uri="{9D8B030D-6E8A-4147-A177-3AD203B41FA5}">
                      <a16:colId xmlns:a16="http://schemas.microsoft.com/office/drawing/2014/main" val="1801099072"/>
                    </a:ext>
                  </a:extLst>
                </a:gridCol>
              </a:tblGrid>
              <a:tr h="323707">
                <a:tc>
                  <a:txBody>
                    <a:bodyPr/>
                    <a:lstStyle/>
                    <a:p>
                      <a:pPr>
                        <a:lnSpc>
                          <a:spcPct val="114000"/>
                        </a:lnSpc>
                        <a:spcAft>
                          <a:spcPts val="1200"/>
                        </a:spcAft>
                      </a:pPr>
                      <a:r>
                        <a:rPr lang="en-GB" sz="1400" dirty="0">
                          <a:solidFill>
                            <a:srgbClr val="399388"/>
                          </a:solidFill>
                          <a:latin typeface="Arial" panose="020B0604020202020204" pitchFamily="34" charset="0"/>
                          <a:cs typeface="Arial" panose="020B0604020202020204" pitchFamily="34" charset="0"/>
                        </a:rPr>
                        <a:t>WEEKS ONE TO TWO</a:t>
                      </a:r>
                    </a:p>
                  </a:txBody>
                  <a:tcPr marL="63305" marR="63305" marT="31652" marB="31652">
                    <a:noFill/>
                  </a:tcPr>
                </a:tc>
                <a:extLst>
                  <a:ext uri="{0D108BD9-81ED-4DB2-BD59-A6C34878D82A}">
                    <a16:rowId xmlns:a16="http://schemas.microsoft.com/office/drawing/2014/main" val="391573817"/>
                  </a:ext>
                </a:extLst>
              </a:tr>
              <a:tr h="1311298">
                <a:tc>
                  <a:txBody>
                    <a:bodyPr/>
                    <a:lstStyle/>
                    <a:p>
                      <a:pPr marL="171450" marR="0" lvl="0" indent="-171450" algn="l" defTabSz="914400" rtl="0" eaLnBrk="0" fontAlgn="base" latinLnBrk="0" hangingPunct="0">
                        <a:lnSpc>
                          <a:spcPct val="114000"/>
                        </a:lnSpc>
                        <a:spcBef>
                          <a:spcPct val="0"/>
                        </a:spcBef>
                        <a:spcAft>
                          <a:spcPts val="600"/>
                        </a:spcAft>
                        <a:buClr>
                          <a:srgbClr val="399388"/>
                        </a:buClr>
                        <a:buSzPct val="150000"/>
                        <a:buFont typeface="Wingdings" panose="05000000000000000000" pitchFamily="2" charset="2"/>
                        <a:buChar char="ü"/>
                        <a:tabLst/>
                      </a:pPr>
                      <a:r>
                        <a:rPr lang="en-GB" altLang="en-US"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Familiarise yourself with all sections of this handbook </a:t>
                      </a:r>
                    </a:p>
                    <a:p>
                      <a:pPr marL="171450" marR="0" lvl="0" indent="-171450" algn="l" defTabSz="914400" rtl="0" eaLnBrk="0" fontAlgn="base" latinLnBrk="0" hangingPunct="0">
                        <a:lnSpc>
                          <a:spcPct val="114000"/>
                        </a:lnSpc>
                        <a:spcBef>
                          <a:spcPct val="0"/>
                        </a:spcBef>
                        <a:spcAft>
                          <a:spcPts val="600"/>
                        </a:spcAft>
                        <a:buClr>
                          <a:srgbClr val="399388"/>
                        </a:buClr>
                        <a:buSzPct val="150000"/>
                        <a:buFont typeface="Wingdings" panose="05000000000000000000" pitchFamily="2" charset="2"/>
                        <a:buChar char="ü"/>
                        <a:tabLst/>
                      </a:pPr>
                      <a:r>
                        <a:rPr lang="en-GB" altLang="en-US"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Arrange supervision or ‘check in’ appointments with manager or direct reports and ensure you have access to all relevant systems (Clear Review etc)</a:t>
                      </a:r>
                    </a:p>
                    <a:p>
                      <a:pPr marL="171450" marR="0" lvl="0" indent="-171450" algn="l" defTabSz="914400" rtl="0" eaLnBrk="0" fontAlgn="base" latinLnBrk="0" hangingPunct="0">
                        <a:lnSpc>
                          <a:spcPct val="114000"/>
                        </a:lnSpc>
                        <a:spcBef>
                          <a:spcPct val="0"/>
                        </a:spcBef>
                        <a:spcAft>
                          <a:spcPts val="600"/>
                        </a:spcAft>
                        <a:buClr>
                          <a:srgbClr val="399388"/>
                        </a:buClr>
                        <a:buSzPct val="150000"/>
                        <a:buFont typeface="Wingdings" panose="05000000000000000000" pitchFamily="2" charset="2"/>
                        <a:buChar char="ü"/>
                        <a:tabLst/>
                      </a:pPr>
                      <a:r>
                        <a:rPr lang="en-GB" altLang="en-US"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Provided with copies of relevant policies, procedures and strategies and have all relevant meetings in your schedule  </a:t>
                      </a:r>
                    </a:p>
                  </a:txBody>
                  <a:tcPr marL="63305" marR="63305" marT="31652" marB="31652">
                    <a:noFill/>
                  </a:tcPr>
                </a:tc>
                <a:extLst>
                  <a:ext uri="{0D108BD9-81ED-4DB2-BD59-A6C34878D82A}">
                    <a16:rowId xmlns:a16="http://schemas.microsoft.com/office/drawing/2014/main" val="2307492181"/>
                  </a:ext>
                </a:extLst>
              </a:tr>
            </a:tbl>
          </a:graphicData>
        </a:graphic>
      </p:graphicFrame>
    </p:spTree>
    <p:extLst>
      <p:ext uri="{BB962C8B-B14F-4D97-AF65-F5344CB8AC3E}">
        <p14:creationId xmlns:p14="http://schemas.microsoft.com/office/powerpoint/2010/main" val="47882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E5B0-414B-4607-B6D0-86BC8B08459D}"/>
              </a:ext>
            </a:extLst>
          </p:cNvPr>
          <p:cNvSpPr>
            <a:spLocks noGrp="1"/>
          </p:cNvSpPr>
          <p:nvPr>
            <p:ph type="title"/>
          </p:nvPr>
        </p:nvSpPr>
        <p:spPr>
          <a:xfrm>
            <a:off x="0" y="0"/>
            <a:ext cx="1760784" cy="8196536"/>
          </a:xfrm>
        </p:spPr>
        <p:txBody>
          <a:bodyPr vert="vert270" lIns="91440" tIns="45720" rIns="91440" bIns="45720" rtlCol="0" anchor="ctr">
            <a:noAutofit/>
          </a:bodyPr>
          <a:lstStyle/>
          <a:p>
            <a:pPr algn="r"/>
            <a:r>
              <a:rPr lang="en-GB" sz="6000" b="1" dirty="0">
                <a:solidFill>
                  <a:srgbClr val="7CCCC3"/>
                </a:solidFill>
                <a:latin typeface="Segoe UI" panose="020B0502040204020203" pitchFamily="34" charset="0"/>
                <a:cs typeface="Segoe UI" panose="020B0502040204020203" pitchFamily="34" charset="0"/>
              </a:rPr>
              <a:t>INDUCTION COMMUNICATION</a:t>
            </a:r>
          </a:p>
        </p:txBody>
      </p:sp>
      <p:sp>
        <p:nvSpPr>
          <p:cNvPr id="5" name="Slide Number Placeholder 4">
            <a:extLst>
              <a:ext uri="{FF2B5EF4-FFF2-40B4-BE49-F238E27FC236}">
                <a16:creationId xmlns:a16="http://schemas.microsoft.com/office/drawing/2014/main" id="{2EF54142-6241-4834-AD6F-F0CB3583DC56}"/>
              </a:ext>
            </a:extLst>
          </p:cNvPr>
          <p:cNvSpPr>
            <a:spLocks noGrp="1"/>
          </p:cNvSpPr>
          <p:nvPr>
            <p:ph type="sldNum" sz="quarter" idx="12"/>
          </p:nvPr>
        </p:nvSpPr>
        <p:spPr/>
        <p:txBody>
          <a:bodyPr/>
          <a:lstStyle/>
          <a:p>
            <a:fld id="{68B98BD7-60DC-4454-9E50-C60F13539E1E}" type="slidenum">
              <a:rPr lang="en-GB" smtClean="0"/>
              <a:t>7</a:t>
            </a:fld>
            <a:endParaRPr lang="en-GB"/>
          </a:p>
        </p:txBody>
      </p:sp>
      <p:grpSp>
        <p:nvGrpSpPr>
          <p:cNvPr id="33" name="Group 32">
            <a:extLst>
              <a:ext uri="{FF2B5EF4-FFF2-40B4-BE49-F238E27FC236}">
                <a16:creationId xmlns:a16="http://schemas.microsoft.com/office/drawing/2014/main" id="{1913DB5A-9441-47C7-BE8B-A12C021024F2}"/>
              </a:ext>
            </a:extLst>
          </p:cNvPr>
          <p:cNvGrpSpPr/>
          <p:nvPr/>
        </p:nvGrpSpPr>
        <p:grpSpPr>
          <a:xfrm>
            <a:off x="1811117" y="312976"/>
            <a:ext cx="7926769" cy="5632643"/>
            <a:chOff x="1743752" y="738165"/>
            <a:chExt cx="7926769" cy="5035364"/>
          </a:xfrm>
        </p:grpSpPr>
        <p:sp>
          <p:nvSpPr>
            <p:cNvPr id="10" name="TextBox 9">
              <a:extLst>
                <a:ext uri="{FF2B5EF4-FFF2-40B4-BE49-F238E27FC236}">
                  <a16:creationId xmlns:a16="http://schemas.microsoft.com/office/drawing/2014/main" id="{6F3E4CA6-DDDE-4810-A092-17FDBC606DB3}"/>
                </a:ext>
              </a:extLst>
            </p:cNvPr>
            <p:cNvSpPr txBox="1"/>
            <p:nvPr/>
          </p:nvSpPr>
          <p:spPr>
            <a:xfrm>
              <a:off x="1885063" y="738165"/>
              <a:ext cx="7785458" cy="1358104"/>
            </a:xfrm>
            <a:prstGeom prst="rect">
              <a:avLst/>
            </a:prstGeom>
            <a:noFill/>
          </p:spPr>
          <p:txBody>
            <a:bodyPr wrap="square">
              <a:spAutoFit/>
            </a:bodyPr>
            <a:lstStyle/>
            <a:p>
              <a:pPr>
                <a:lnSpc>
                  <a:spcPct val="115000"/>
                </a:lnSpc>
                <a:spcAft>
                  <a:spcPts val="692"/>
                </a:spcAft>
              </a:pPr>
              <a:r>
                <a:rPr lang="en-GB" sz="1600" b="1" dirty="0">
                  <a:solidFill>
                    <a:srgbClr val="4B4074"/>
                  </a:solidFill>
                  <a:latin typeface="Arial" panose="020B0604020202020204" pitchFamily="34" charset="0"/>
                  <a:ea typeface="Calibri" panose="020F0502020204030204" pitchFamily="34" charset="0"/>
                  <a:cs typeface="Arial" panose="020B0604020202020204" pitchFamily="34" charset="0"/>
                </a:rPr>
                <a:t>		</a:t>
              </a:r>
              <a:r>
                <a:rPr lang="en-GB" b="1" dirty="0">
                  <a:solidFill>
                    <a:srgbClr val="2E766D"/>
                  </a:solidFill>
                  <a:latin typeface="Arial" panose="020B0604020202020204" pitchFamily="34" charset="0"/>
                  <a:ea typeface="Calibri" panose="020F0502020204030204" pitchFamily="34" charset="0"/>
                  <a:cs typeface="Arial" panose="020B0604020202020204" pitchFamily="34" charset="0"/>
                </a:rPr>
                <a:t>Your Role: </a:t>
              </a:r>
              <a:r>
                <a:rPr lang="en-GB" sz="1600" dirty="0">
                  <a:solidFill>
                    <a:srgbClr val="2E766D"/>
                  </a:solidFill>
                  <a:latin typeface="Arial" panose="020B0604020202020204" pitchFamily="34" charset="0"/>
                  <a:ea typeface="Calibri" panose="020F0502020204030204" pitchFamily="34" charset="0"/>
                  <a:cs typeface="Arial" panose="020B0604020202020204" pitchFamily="34" charset="0"/>
                </a:rPr>
                <a:t>As a new employee, we ask you to help shape your induction – try and make it your own, so it meets your needs. Although your line manager will have a role-specific induction prepared for you, it is your responsibility to understand what is expected and to use the guidance outlined in this handbook. If anything has been missed, please do speak to your line manager.</a:t>
              </a:r>
            </a:p>
          </p:txBody>
        </p:sp>
        <p:sp>
          <p:nvSpPr>
            <p:cNvPr id="12" name="TextBox 11">
              <a:extLst>
                <a:ext uri="{FF2B5EF4-FFF2-40B4-BE49-F238E27FC236}">
                  <a16:creationId xmlns:a16="http://schemas.microsoft.com/office/drawing/2014/main" id="{206DAF2E-6D64-4DED-BBAD-DD5836F8FC6C}"/>
                </a:ext>
              </a:extLst>
            </p:cNvPr>
            <p:cNvSpPr txBox="1"/>
            <p:nvPr/>
          </p:nvSpPr>
          <p:spPr>
            <a:xfrm>
              <a:off x="1882799" y="2319720"/>
              <a:ext cx="3594527" cy="1867056"/>
            </a:xfrm>
            <a:prstGeom prst="rect">
              <a:avLst/>
            </a:prstGeom>
            <a:noFill/>
          </p:spPr>
          <p:txBody>
            <a:bodyPr wrap="square">
              <a:spAutoFit/>
            </a:bodyPr>
            <a:lstStyle/>
            <a:p>
              <a:pPr>
                <a:lnSpc>
                  <a:spcPct val="115000"/>
                </a:lnSpc>
                <a:spcAft>
                  <a:spcPts val="692"/>
                </a:spcAft>
              </a:pPr>
              <a:r>
                <a:rPr lang="en-GB" sz="1600" b="1" dirty="0">
                  <a:solidFill>
                    <a:srgbClr val="2E766D"/>
                  </a:solidFill>
                  <a:latin typeface="Arial" panose="020B0604020202020204" pitchFamily="34" charset="0"/>
                  <a:ea typeface="Calibri" panose="020F0502020204030204" pitchFamily="34" charset="0"/>
                  <a:cs typeface="Arial" panose="020B0604020202020204" pitchFamily="34" charset="0"/>
                </a:rPr>
                <a:t>Line Manager:</a:t>
              </a:r>
              <a:r>
                <a:rPr lang="en-GB" sz="1400" dirty="0">
                  <a:solidFill>
                    <a:srgbClr val="2E766D"/>
                  </a:solidFill>
                  <a:latin typeface="Arial" panose="020B0604020202020204" pitchFamily="34" charset="0"/>
                  <a:ea typeface="Calibri" panose="020F0502020204030204" pitchFamily="34" charset="0"/>
                  <a:cs typeface="Arial" panose="020B0604020202020204" pitchFamily="34" charset="0"/>
                </a:rPr>
                <a:t> </a:t>
              </a:r>
              <a:r>
                <a:rPr lang="en-GB" sz="1400" dirty="0">
                  <a:latin typeface="Arial" panose="020B0604020202020204" pitchFamily="34" charset="0"/>
                  <a:ea typeface="Calibri" panose="020F0502020204030204" pitchFamily="34" charset="0"/>
                  <a:cs typeface="Arial" panose="020B0604020202020204" pitchFamily="34" charset="0"/>
                </a:rPr>
                <a:t>It is your line manager’s responsibility to ensure the induction process prepares you for your role. Although overall responsibility lies with the line manager, they may ask others to support the process and therefore act as a co-ordinator. Your line manager should greet you on your first day at work.</a:t>
              </a:r>
            </a:p>
          </p:txBody>
        </p:sp>
        <p:sp>
          <p:nvSpPr>
            <p:cNvPr id="16" name="TextBox 15">
              <a:extLst>
                <a:ext uri="{FF2B5EF4-FFF2-40B4-BE49-F238E27FC236}">
                  <a16:creationId xmlns:a16="http://schemas.microsoft.com/office/drawing/2014/main" id="{D052685C-9664-4503-9F81-D1B8397DB552}"/>
                </a:ext>
              </a:extLst>
            </p:cNvPr>
            <p:cNvSpPr txBox="1"/>
            <p:nvPr/>
          </p:nvSpPr>
          <p:spPr>
            <a:xfrm>
              <a:off x="5740086" y="2298137"/>
              <a:ext cx="3930435" cy="2088716"/>
            </a:xfrm>
            <a:prstGeom prst="rect">
              <a:avLst/>
            </a:prstGeom>
            <a:noFill/>
          </p:spPr>
          <p:txBody>
            <a:bodyPr wrap="square">
              <a:spAutoFit/>
            </a:bodyPr>
            <a:lstStyle>
              <a:defPPr>
                <a:defRPr lang="en-US"/>
              </a:defPPr>
              <a:lvl1pPr>
                <a:lnSpc>
                  <a:spcPct val="115000"/>
                </a:lnSpc>
                <a:spcAft>
                  <a:spcPts val="692"/>
                </a:spcAft>
                <a:defRPr sz="1400" b="1">
                  <a:solidFill>
                    <a:srgbClr val="4B4074"/>
                  </a:solidFill>
                  <a:latin typeface="Segoe UI" panose="020B0502040204020203" pitchFamily="34" charset="0"/>
                  <a:ea typeface="Calibri" panose="020F0502020204030204" pitchFamily="34" charset="0"/>
                  <a:cs typeface="Segoe UI" panose="020B0502040204020203" pitchFamily="34" charset="0"/>
                </a:defRPr>
              </a:lvl1pPr>
            </a:lstStyle>
            <a:p>
              <a:r>
                <a:rPr lang="en-GB" sz="1600" dirty="0">
                  <a:solidFill>
                    <a:srgbClr val="2E766D"/>
                  </a:solidFill>
                  <a:latin typeface="Arial" panose="020B0604020202020204" pitchFamily="34" charset="0"/>
                  <a:cs typeface="Arial" panose="020B0604020202020204" pitchFamily="34" charset="0"/>
                </a:rPr>
                <a:t>‘Buddy’: </a:t>
              </a:r>
              <a:r>
                <a:rPr lang="en-GB" b="0" dirty="0">
                  <a:solidFill>
                    <a:schemeClr val="tx1"/>
                  </a:solidFill>
                  <a:latin typeface="Arial" panose="020B0604020202020204" pitchFamily="34" charset="0"/>
                  <a:cs typeface="Arial" panose="020B0604020202020204" pitchFamily="34" charset="0"/>
                </a:rPr>
                <a:t>Staff should have access to a ‘buddy’ during their first few weeks. It is likely that you will be introduced to them on your first day.  Your ‘buddy’ will be a friendly face who can help with any day-to-day questions and will help you access shadowing opportunities, although it is not expected that all shadowing opportunities will just be undertaken by the ‘buddy’.</a:t>
              </a:r>
              <a:endParaRPr lang="en-GB" sz="1600" b="0" dirty="0">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488C3D3-AE27-444F-83B2-FE2C022D156E}"/>
                </a:ext>
              </a:extLst>
            </p:cNvPr>
            <p:cNvSpPr txBox="1"/>
            <p:nvPr/>
          </p:nvSpPr>
          <p:spPr>
            <a:xfrm>
              <a:off x="5640110" y="4479784"/>
              <a:ext cx="3930435" cy="1187201"/>
            </a:xfrm>
            <a:prstGeom prst="roundRect">
              <a:avLst/>
            </a:prstGeom>
            <a:noFill/>
            <a:ln>
              <a:noFill/>
            </a:ln>
          </p:spPr>
          <p:txBody>
            <a:bodyPr wrap="square" lIns="91440" tIns="45720" rIns="91440" bIns="45720" anchor="t">
              <a:spAutoFit/>
            </a:bodyPr>
            <a:lstStyle/>
            <a:p>
              <a:r>
                <a:rPr lang="en-GB" sz="1600" b="1" dirty="0">
                  <a:solidFill>
                    <a:srgbClr val="2E766D"/>
                  </a:solidFill>
                  <a:latin typeface="Arial" panose="020B0604020202020204" pitchFamily="34" charset="0"/>
                  <a:ea typeface="Calibri" panose="020F0502020204030204" pitchFamily="34" charset="0"/>
                  <a:cs typeface="Arial" panose="020B0604020202020204" pitchFamily="34" charset="0"/>
                </a:rPr>
                <a:t>Agency  and temporary staff: </a:t>
              </a:r>
              <a:r>
                <a:rPr lang="en-GB" sz="1400" dirty="0">
                  <a:latin typeface="Arial" panose="020B0604020202020204" pitchFamily="34" charset="0"/>
                  <a:ea typeface="Calibri" panose="020F0502020204030204" pitchFamily="34" charset="0"/>
                  <a:cs typeface="Arial" panose="020B0604020202020204" pitchFamily="34" charset="0"/>
                </a:rPr>
                <a:t>This induction process applies to all staff within social care, including agency staff. They should complete all aspects of the induction checklist.</a:t>
              </a:r>
              <a:endParaRPr lang="en-GB" sz="1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BBA81F7-54D3-4E38-B2D3-274B74006B48}"/>
                </a:ext>
              </a:extLst>
            </p:cNvPr>
            <p:cNvSpPr txBox="1"/>
            <p:nvPr/>
          </p:nvSpPr>
          <p:spPr>
            <a:xfrm>
              <a:off x="1743752" y="4373241"/>
              <a:ext cx="3594527" cy="1400288"/>
            </a:xfrm>
            <a:prstGeom prst="roundRect">
              <a:avLst/>
            </a:prstGeom>
            <a:noFill/>
            <a:ln>
              <a:noFill/>
            </a:ln>
          </p:spPr>
          <p:txBody>
            <a:bodyPr wrap="square">
              <a:spAutoFit/>
            </a:bodyPr>
            <a:lstStyle/>
            <a:p>
              <a:r>
                <a:rPr lang="en-GB" sz="1600" b="1" dirty="0">
                  <a:solidFill>
                    <a:srgbClr val="2E766D"/>
                  </a:solidFill>
                  <a:latin typeface="Arial" panose="020B0604020202020204" pitchFamily="34" charset="0"/>
                  <a:ea typeface="Calibri" panose="020F0502020204030204" pitchFamily="34" charset="0"/>
                  <a:cs typeface="Arial" panose="020B0604020202020204" pitchFamily="34" charset="0"/>
                </a:rPr>
                <a:t>The Team: </a:t>
              </a:r>
              <a:r>
                <a:rPr lang="en-GB" sz="1400" dirty="0">
                  <a:latin typeface="Arial" panose="020B0604020202020204" pitchFamily="34" charset="0"/>
                  <a:ea typeface="Calibri" panose="020F0502020204030204" pitchFamily="34" charset="0"/>
                  <a:cs typeface="Arial" panose="020B0604020202020204" pitchFamily="34" charset="0"/>
                </a:rPr>
                <a:t>Your colleagues within your team will be able to support you with opportunities to shadow. This may not be exclusive to your new team -  you might want to explore opportunities to meet with colleagues across the organisation.</a:t>
              </a:r>
              <a:endParaRPr lang="en-GB" sz="1400" dirty="0">
                <a:latin typeface="Arial" panose="020B0604020202020204" pitchFamily="34" charset="0"/>
                <a:cs typeface="Arial" panose="020B0604020202020204" pitchFamily="34" charset="0"/>
              </a:endParaRPr>
            </a:p>
          </p:txBody>
        </p:sp>
      </p:grpSp>
      <p:pic>
        <p:nvPicPr>
          <p:cNvPr id="32" name="Graphic 31" descr="Circles with arrows with solid fill">
            <a:extLst>
              <a:ext uri="{FF2B5EF4-FFF2-40B4-BE49-F238E27FC236}">
                <a16:creationId xmlns:a16="http://schemas.microsoft.com/office/drawing/2014/main" id="{5B98A73B-515F-4EDB-95DB-4C24322354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950164" y="63020"/>
            <a:ext cx="775281" cy="775281"/>
          </a:xfrm>
          <a:prstGeom prst="rect">
            <a:avLst/>
          </a:prstGeom>
        </p:spPr>
      </p:pic>
    </p:spTree>
    <p:extLst>
      <p:ext uri="{BB962C8B-B14F-4D97-AF65-F5344CB8AC3E}">
        <p14:creationId xmlns:p14="http://schemas.microsoft.com/office/powerpoint/2010/main" val="304737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4EA6-0906-4175-B7D2-2CE1AD3C1968}"/>
              </a:ext>
            </a:extLst>
          </p:cNvPr>
          <p:cNvSpPr>
            <a:spLocks noGrp="1"/>
          </p:cNvSpPr>
          <p:nvPr>
            <p:ph type="title"/>
          </p:nvPr>
        </p:nvSpPr>
        <p:spPr>
          <a:xfrm rot="16200000">
            <a:off x="-2925550" y="4188378"/>
            <a:ext cx="6858000" cy="1039093"/>
          </a:xfrm>
        </p:spPr>
        <p:txBody>
          <a:bodyPr>
            <a:noAutofit/>
          </a:bodyPr>
          <a:lstStyle/>
          <a:p>
            <a:pPr algn="r"/>
            <a:r>
              <a:rPr lang="en-GB" sz="6646" b="1" dirty="0">
                <a:solidFill>
                  <a:srgbClr val="7CCCC3"/>
                </a:solidFill>
                <a:latin typeface="Segoe UI" panose="020B0502040204020203" pitchFamily="34" charset="0"/>
                <a:cs typeface="Segoe UI" panose="020B0502040204020203" pitchFamily="34" charset="0"/>
              </a:rPr>
              <a:t>DAY ONE</a:t>
            </a:r>
          </a:p>
        </p:txBody>
      </p:sp>
      <p:sp>
        <p:nvSpPr>
          <p:cNvPr id="4" name="Slide Number Placeholder 3">
            <a:extLst>
              <a:ext uri="{FF2B5EF4-FFF2-40B4-BE49-F238E27FC236}">
                <a16:creationId xmlns:a16="http://schemas.microsoft.com/office/drawing/2014/main" id="{344BB88B-04E0-4DEB-B552-595B0794D2A9}"/>
              </a:ext>
            </a:extLst>
          </p:cNvPr>
          <p:cNvSpPr>
            <a:spLocks noGrp="1"/>
          </p:cNvSpPr>
          <p:nvPr>
            <p:ph type="sldNum" sz="quarter" idx="12"/>
          </p:nvPr>
        </p:nvSpPr>
        <p:spPr>
          <a:xfrm>
            <a:off x="7608672" y="6454663"/>
            <a:ext cx="2228850" cy="365125"/>
          </a:xfrm>
        </p:spPr>
        <p:txBody>
          <a:bodyPr/>
          <a:lstStyle/>
          <a:p>
            <a:fld id="{68B98BD7-60DC-4454-9E50-C60F13539E1E}" type="slidenum">
              <a:rPr lang="en-GB" smtClean="0"/>
              <a:t>8</a:t>
            </a:fld>
            <a:endParaRPr lang="en-GB"/>
          </a:p>
        </p:txBody>
      </p:sp>
      <p:sp>
        <p:nvSpPr>
          <p:cNvPr id="5" name="TextBox 4">
            <a:extLst>
              <a:ext uri="{FF2B5EF4-FFF2-40B4-BE49-F238E27FC236}">
                <a16:creationId xmlns:a16="http://schemas.microsoft.com/office/drawing/2014/main" id="{6B9D28C6-0BE6-4672-8EC7-AF7F85A37B8E}"/>
              </a:ext>
            </a:extLst>
          </p:cNvPr>
          <p:cNvSpPr txBox="1"/>
          <p:nvPr/>
        </p:nvSpPr>
        <p:spPr>
          <a:xfrm>
            <a:off x="1483583" y="163109"/>
            <a:ext cx="7993146" cy="5290359"/>
          </a:xfrm>
          <a:prstGeom prst="rect">
            <a:avLst/>
          </a:prstGeom>
          <a:noFill/>
        </p:spPr>
        <p:txBody>
          <a:bodyPr wrap="square">
            <a:spAutoFit/>
          </a:bodyPr>
          <a:lstStyle/>
          <a:p>
            <a:pPr>
              <a:lnSpc>
                <a:spcPct val="115000"/>
              </a:lnSpc>
              <a:spcAft>
                <a:spcPts val="300"/>
              </a:spcAft>
            </a:pPr>
            <a:r>
              <a:rPr lang="en-GB" sz="1100" b="1" dirty="0">
                <a:effectLst/>
                <a:latin typeface="Arial" panose="020B0604020202020204" pitchFamily="34" charset="0"/>
                <a:ea typeface="Calibri" panose="020F0502020204030204" pitchFamily="34" charset="0"/>
                <a:cs typeface="Arial" panose="020B0604020202020204" pitchFamily="34" charset="0"/>
              </a:rPr>
              <a:t>			</a:t>
            </a:r>
            <a:r>
              <a:rPr lang="en-GB" sz="1400" b="1" dirty="0">
                <a:solidFill>
                  <a:srgbClr val="2E766D"/>
                </a:solidFill>
                <a:effectLst/>
                <a:latin typeface="Arial" panose="020B0604020202020204" pitchFamily="34" charset="0"/>
                <a:ea typeface="Calibri" panose="020F0502020204030204" pitchFamily="34" charset="0"/>
                <a:cs typeface="Arial" panose="020B0604020202020204" pitchFamily="34" charset="0"/>
              </a:rPr>
              <a:t>By the end of your first day you should have received a copy of 						this </a:t>
            </a:r>
            <a:r>
              <a:rPr lang="en-GB" sz="1400" b="1" dirty="0">
                <a:solidFill>
                  <a:srgbClr val="2E766D"/>
                </a:solidFill>
                <a:latin typeface="Arial" panose="020B0604020202020204" pitchFamily="34" charset="0"/>
                <a:ea typeface="Calibri" panose="020F0502020204030204" pitchFamily="34" charset="0"/>
                <a:cs typeface="Arial" panose="020B0604020202020204" pitchFamily="34" charset="0"/>
              </a:rPr>
              <a:t>han</a:t>
            </a:r>
            <a:r>
              <a:rPr lang="en-GB" sz="1400" b="1" dirty="0">
                <a:solidFill>
                  <a:srgbClr val="2E766D"/>
                </a:solidFill>
                <a:effectLst/>
                <a:latin typeface="Arial" panose="020B0604020202020204" pitchFamily="34" charset="0"/>
                <a:ea typeface="Calibri" panose="020F0502020204030204" pitchFamily="34" charset="0"/>
                <a:cs typeface="Arial" panose="020B0604020202020204" pitchFamily="34" charset="0"/>
              </a:rPr>
              <a:t>dbook. </a:t>
            </a:r>
          </a:p>
          <a:p>
            <a:pPr>
              <a:lnSpc>
                <a:spcPct val="115000"/>
              </a:lnSpc>
              <a:spcAft>
                <a:spcPts val="300"/>
              </a:spcAft>
            </a:pPr>
            <a:r>
              <a:rPr lang="en-GB" sz="1400" b="1" dirty="0">
                <a:solidFill>
                  <a:srgbClr val="2E766D"/>
                </a:solidFill>
                <a:latin typeface="Arial" panose="020B0604020202020204" pitchFamily="34" charset="0"/>
                <a:ea typeface="Calibri" panose="020F0502020204030204" pitchFamily="34" charset="0"/>
                <a:cs typeface="Arial" panose="020B0604020202020204" pitchFamily="34" charset="0"/>
              </a:rPr>
              <a:t>			</a:t>
            </a:r>
            <a:r>
              <a:rPr lang="en-GB" sz="1400" b="1" dirty="0">
                <a:solidFill>
                  <a:srgbClr val="2E766D"/>
                </a:solidFill>
                <a:effectLst/>
                <a:latin typeface="Arial" panose="020B0604020202020204" pitchFamily="34" charset="0"/>
                <a:ea typeface="Calibri" panose="020F0502020204030204" pitchFamily="34" charset="0"/>
                <a:cs typeface="Arial" panose="020B0604020202020204" pitchFamily="34" charset="0"/>
              </a:rPr>
              <a:t>You should now have all the key equipment required for your role 					and should know…</a:t>
            </a:r>
            <a:r>
              <a:rPr lang="en-GB" sz="1600" b="1" dirty="0">
                <a:solidFill>
                  <a:srgbClr val="2E766D"/>
                </a:solidFill>
                <a:effectLst/>
                <a:latin typeface="Arial" panose="020B0604020202020204" pitchFamily="34" charset="0"/>
                <a:ea typeface="Calibri" panose="020F0502020204030204" pitchFamily="34" charset="0"/>
                <a:cs typeface="Arial" panose="020B0604020202020204" pitchFamily="34" charset="0"/>
              </a:rPr>
              <a:t>				</a:t>
            </a:r>
          </a:p>
          <a:p>
            <a:pPr lvl="1">
              <a:lnSpc>
                <a:spcPct val="115000"/>
              </a:lnSpc>
              <a:spcAft>
                <a:spcPts val="1200"/>
              </a:spcAft>
              <a:buClr>
                <a:srgbClr val="3C9A8F"/>
              </a:buClr>
              <a:buSzPts val="1800"/>
            </a:pPr>
            <a:endParaRPr lang="en-GB" sz="1100" dirty="0">
              <a:latin typeface="Arial" panose="020B0604020202020204" pitchFamily="34" charset="0"/>
              <a:ea typeface="Calibri" panose="020F0502020204030204" pitchFamily="34" charset="0"/>
              <a:cs typeface="Arial" panose="020B0604020202020204" pitchFamily="34" charset="0"/>
            </a:endParaRPr>
          </a:p>
          <a:p>
            <a:pPr lvl="1">
              <a:lnSpc>
                <a:spcPct val="115000"/>
              </a:lnSpc>
              <a:spcAft>
                <a:spcPts val="1200"/>
              </a:spcAft>
              <a:buClr>
                <a:srgbClr val="3C9A8F"/>
              </a:buClr>
              <a:buSzPts val="1800"/>
            </a:pPr>
            <a:endParaRPr lang="en-GB" sz="1200" dirty="0">
              <a:latin typeface="Arial" panose="020B0604020202020204" pitchFamily="34" charset="0"/>
              <a:ea typeface="Calibri" panose="020F0502020204030204" pitchFamily="34" charset="0"/>
              <a:cs typeface="Arial" panose="020B0604020202020204" pitchFamily="34" charset="0"/>
            </a:endParaRPr>
          </a:p>
          <a:p>
            <a:pPr lvl="1">
              <a:lnSpc>
                <a:spcPct val="115000"/>
              </a:lnSpc>
              <a:spcAft>
                <a:spcPts val="1200"/>
              </a:spcAft>
              <a:buClr>
                <a:srgbClr val="3C9A8F"/>
              </a:buClr>
              <a:buSzPts val="1800"/>
            </a:pPr>
            <a:r>
              <a:rPr lang="en-GB" sz="1400" dirty="0">
                <a:effectLst/>
                <a:latin typeface="Arial" panose="020B0604020202020204" pitchFamily="34" charset="0"/>
                <a:ea typeface="Calibri" panose="020F0502020204030204" pitchFamily="34" charset="0"/>
                <a:cs typeface="Arial" panose="020B0604020202020204" pitchFamily="34" charset="0"/>
              </a:rPr>
              <a:t>Your work location/s and the wider, organisational and service-specific structures </a:t>
            </a:r>
          </a:p>
          <a:p>
            <a:pPr lvl="1">
              <a:lnSpc>
                <a:spcPct val="115000"/>
              </a:lnSpc>
              <a:spcAft>
                <a:spcPts val="1200"/>
              </a:spcAft>
              <a:buClr>
                <a:srgbClr val="3C9A8F"/>
              </a:buClr>
              <a:buSzPts val="1800"/>
            </a:pPr>
            <a:r>
              <a:rPr lang="en-GB" sz="1400" dirty="0">
                <a:latin typeface="Arial" panose="020B0604020202020204" pitchFamily="34" charset="0"/>
                <a:ea typeface="Calibri" panose="020F0502020204030204" pitchFamily="34" charset="0"/>
                <a:cs typeface="Arial" panose="020B0604020202020204" pitchFamily="34" charset="0"/>
              </a:rPr>
              <a:t>Your</a:t>
            </a:r>
            <a:r>
              <a:rPr lang="en-GB" sz="1400" dirty="0">
                <a:effectLst/>
                <a:latin typeface="Arial" panose="020B0604020202020204" pitchFamily="34" charset="0"/>
                <a:ea typeface="Calibri" panose="020F0502020204030204" pitchFamily="34" charset="0"/>
                <a:cs typeface="Arial" panose="020B0604020202020204" pitchFamily="34" charset="0"/>
              </a:rPr>
              <a:t> line manager and your direct reports (if applicable)</a:t>
            </a:r>
          </a:p>
          <a:p>
            <a:pPr lvl="1">
              <a:lnSpc>
                <a:spcPct val="115000"/>
              </a:lnSpc>
              <a:spcAft>
                <a:spcPts val="1200"/>
              </a:spcAft>
              <a:buClr>
                <a:srgbClr val="3C9A8F"/>
              </a:buClr>
              <a:buSzPts val="1800"/>
            </a:pPr>
            <a:r>
              <a:rPr lang="en-GB" sz="1400" dirty="0">
                <a:effectLst/>
                <a:latin typeface="Arial" panose="020B0604020202020204" pitchFamily="34" charset="0"/>
                <a:ea typeface="Calibri" panose="020F0502020204030204" pitchFamily="34" charset="0"/>
                <a:cs typeface="Arial" panose="020B0604020202020204" pitchFamily="34" charset="0"/>
              </a:rPr>
              <a:t>Your log-in details (if applicable)</a:t>
            </a:r>
          </a:p>
          <a:p>
            <a:pPr lvl="1">
              <a:lnSpc>
                <a:spcPct val="115000"/>
              </a:lnSpc>
              <a:spcAft>
                <a:spcPts val="1200"/>
              </a:spcAft>
              <a:buClr>
                <a:srgbClr val="3C9A8F"/>
              </a:buClr>
              <a:buSzPts val="1800"/>
            </a:pPr>
            <a:r>
              <a:rPr lang="en-GB" sz="1400" dirty="0">
                <a:latin typeface="Arial" panose="020B0604020202020204" pitchFamily="34" charset="0"/>
                <a:ea typeface="Calibri" panose="020F0502020204030204" pitchFamily="34" charset="0"/>
                <a:cs typeface="Arial" panose="020B0604020202020204" pitchFamily="34" charset="0"/>
              </a:rPr>
              <a:t>Your wider team members and allocated buddy (if applicable)</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lvl="0">
              <a:lnSpc>
                <a:spcPct val="115000"/>
              </a:lnSpc>
              <a:spcAft>
                <a:spcPts val="1200"/>
              </a:spcAft>
              <a:buClr>
                <a:srgbClr val="3C9A8F"/>
              </a:buClr>
              <a:buSzPts val="1800"/>
            </a:pP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Your way around your place/s of work [kitchens, washroom, faith room, meeting rooms, fire 	escapes etc]</a:t>
            </a:r>
          </a:p>
          <a:p>
            <a:pPr lvl="1">
              <a:lnSpc>
                <a:spcPct val="115000"/>
              </a:lnSpc>
              <a:spcAft>
                <a:spcPts val="1200"/>
              </a:spcAft>
              <a:buClr>
                <a:srgbClr val="3C9A8F"/>
              </a:buClr>
              <a:buSzPts val="1800"/>
            </a:pPr>
            <a:r>
              <a:rPr lang="en-GB" sz="1400" dirty="0">
                <a:latin typeface="Arial" panose="020B0604020202020204" pitchFamily="34" charset="0"/>
                <a:cs typeface="Arial" panose="020B0604020202020204" pitchFamily="34" charset="0"/>
              </a:rPr>
              <a:t>Where other key colleagues are located or how they can be contacted </a:t>
            </a:r>
          </a:p>
          <a:p>
            <a:pPr lvl="1">
              <a:lnSpc>
                <a:spcPct val="115000"/>
              </a:lnSpc>
              <a:spcAft>
                <a:spcPts val="1200"/>
              </a:spcAft>
              <a:buClr>
                <a:srgbClr val="3C9A8F"/>
              </a:buClr>
              <a:buSzPts val="1800"/>
            </a:pPr>
            <a:r>
              <a:rPr lang="en-GB" sz="1400" dirty="0">
                <a:latin typeface="Arial" panose="020B0604020202020204" pitchFamily="34" charset="0"/>
                <a:cs typeface="Arial" panose="020B0604020202020204" pitchFamily="34" charset="0"/>
              </a:rPr>
              <a:t>How and where to access key documents that you need to read [for example: corporate policies and strategies, service or team plans and policies, Health and Safety, Health &amp; Wellbeing, HR etc.]</a:t>
            </a:r>
          </a:p>
        </p:txBody>
      </p:sp>
      <p:pic>
        <p:nvPicPr>
          <p:cNvPr id="22" name="Picture 21">
            <a:extLst>
              <a:ext uri="{FF2B5EF4-FFF2-40B4-BE49-F238E27FC236}">
                <a16:creationId xmlns:a16="http://schemas.microsoft.com/office/drawing/2014/main" id="{2679B8CF-75A3-4411-A8C4-E71BDF51C4A0}"/>
              </a:ext>
            </a:extLst>
          </p:cNvPr>
          <p:cNvPicPr>
            <a:picLocks noChangeAspect="1"/>
          </p:cNvPicPr>
          <p:nvPr/>
        </p:nvPicPr>
        <p:blipFill>
          <a:blip r:embed="rId2"/>
          <a:stretch>
            <a:fillRect/>
          </a:stretch>
        </p:blipFill>
        <p:spPr>
          <a:xfrm>
            <a:off x="1483583" y="37183"/>
            <a:ext cx="1254537" cy="1254537"/>
          </a:xfrm>
          <a:prstGeom prst="rect">
            <a:avLst/>
          </a:prstGeom>
        </p:spPr>
      </p:pic>
      <p:sp>
        <p:nvSpPr>
          <p:cNvPr id="3" name="Rectangle 2">
            <a:extLst>
              <a:ext uri="{FF2B5EF4-FFF2-40B4-BE49-F238E27FC236}">
                <a16:creationId xmlns:a16="http://schemas.microsoft.com/office/drawing/2014/main" id="{A65E1268-595B-40D3-87A0-681A8A1B3432}"/>
              </a:ext>
            </a:extLst>
          </p:cNvPr>
          <p:cNvSpPr>
            <a:spLocks noChangeAspect="1"/>
          </p:cNvSpPr>
          <p:nvPr/>
        </p:nvSpPr>
        <p:spPr>
          <a:xfrm>
            <a:off x="1651262" y="4632057"/>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A7DC2200-A3CF-4D98-87EA-BD9D0B89CE0C}"/>
              </a:ext>
            </a:extLst>
          </p:cNvPr>
          <p:cNvSpPr>
            <a:spLocks noChangeAspect="1"/>
          </p:cNvSpPr>
          <p:nvPr/>
        </p:nvSpPr>
        <p:spPr>
          <a:xfrm>
            <a:off x="1663013" y="4237472"/>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7F3F371-B56E-42C1-A9F7-EDDBEAAB3C29}"/>
              </a:ext>
            </a:extLst>
          </p:cNvPr>
          <p:cNvSpPr>
            <a:spLocks noChangeAspect="1"/>
          </p:cNvSpPr>
          <p:nvPr/>
        </p:nvSpPr>
        <p:spPr>
          <a:xfrm>
            <a:off x="1663013" y="2033558"/>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D4B0EE2-A6BE-42D7-B9D5-18005BAE0673}"/>
              </a:ext>
            </a:extLst>
          </p:cNvPr>
          <p:cNvSpPr>
            <a:spLocks noChangeAspect="1"/>
          </p:cNvSpPr>
          <p:nvPr/>
        </p:nvSpPr>
        <p:spPr>
          <a:xfrm>
            <a:off x="1651262" y="2444744"/>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B82BD74-1436-4C3A-B5D0-3A6E5D1CEFE6}"/>
              </a:ext>
            </a:extLst>
          </p:cNvPr>
          <p:cNvSpPr>
            <a:spLocks noChangeAspect="1"/>
          </p:cNvSpPr>
          <p:nvPr/>
        </p:nvSpPr>
        <p:spPr>
          <a:xfrm>
            <a:off x="1663013" y="2865661"/>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DB7C6F2-567A-4BAC-9CBF-A58897F464C4}"/>
              </a:ext>
            </a:extLst>
          </p:cNvPr>
          <p:cNvSpPr>
            <a:spLocks noChangeAspect="1"/>
          </p:cNvSpPr>
          <p:nvPr/>
        </p:nvSpPr>
        <p:spPr>
          <a:xfrm>
            <a:off x="1651262" y="3264230"/>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4C61230-D25C-492B-AE4C-069FC0AC1CAC}"/>
              </a:ext>
            </a:extLst>
          </p:cNvPr>
          <p:cNvSpPr>
            <a:spLocks noChangeAspect="1"/>
          </p:cNvSpPr>
          <p:nvPr/>
        </p:nvSpPr>
        <p:spPr>
          <a:xfrm>
            <a:off x="1651262" y="3658815"/>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787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4EA6-0906-4175-B7D2-2CE1AD3C1968}"/>
              </a:ext>
            </a:extLst>
          </p:cNvPr>
          <p:cNvSpPr>
            <a:spLocks noGrp="1"/>
          </p:cNvSpPr>
          <p:nvPr>
            <p:ph type="title"/>
          </p:nvPr>
        </p:nvSpPr>
        <p:spPr>
          <a:xfrm rot="16200000">
            <a:off x="-2909453" y="3373853"/>
            <a:ext cx="6858000" cy="1039093"/>
          </a:xfrm>
        </p:spPr>
        <p:txBody>
          <a:bodyPr anchor="t">
            <a:noAutofit/>
          </a:bodyPr>
          <a:lstStyle/>
          <a:p>
            <a:pPr algn="r"/>
            <a:r>
              <a:rPr lang="en-GB" sz="6650" b="1" dirty="0">
                <a:solidFill>
                  <a:srgbClr val="7CCCC3"/>
                </a:solidFill>
                <a:latin typeface="Segoe UI" panose="020B0502040204020203" pitchFamily="34" charset="0"/>
                <a:cs typeface="Segoe UI" panose="020B0502040204020203" pitchFamily="34" charset="0"/>
              </a:rPr>
              <a:t>WEEKS 1 TO 2</a:t>
            </a:r>
          </a:p>
        </p:txBody>
      </p:sp>
      <p:sp>
        <p:nvSpPr>
          <p:cNvPr id="4" name="Slide Number Placeholder 3">
            <a:extLst>
              <a:ext uri="{FF2B5EF4-FFF2-40B4-BE49-F238E27FC236}">
                <a16:creationId xmlns:a16="http://schemas.microsoft.com/office/drawing/2014/main" id="{344BB88B-04E0-4DEB-B552-595B0794D2A9}"/>
              </a:ext>
            </a:extLst>
          </p:cNvPr>
          <p:cNvSpPr>
            <a:spLocks noGrp="1"/>
          </p:cNvSpPr>
          <p:nvPr>
            <p:ph type="sldNum" sz="quarter" idx="12"/>
          </p:nvPr>
        </p:nvSpPr>
        <p:spPr/>
        <p:txBody>
          <a:bodyPr/>
          <a:lstStyle/>
          <a:p>
            <a:fld id="{68B98BD7-60DC-4454-9E50-C60F13539E1E}" type="slidenum">
              <a:rPr lang="en-GB" smtClean="0"/>
              <a:t>9</a:t>
            </a:fld>
            <a:endParaRPr lang="en-GB"/>
          </a:p>
        </p:txBody>
      </p:sp>
      <p:sp>
        <p:nvSpPr>
          <p:cNvPr id="5" name="TextBox 4">
            <a:extLst>
              <a:ext uri="{FF2B5EF4-FFF2-40B4-BE49-F238E27FC236}">
                <a16:creationId xmlns:a16="http://schemas.microsoft.com/office/drawing/2014/main" id="{6B9D28C6-0BE6-4672-8EC7-AF7F85A37B8E}"/>
              </a:ext>
            </a:extLst>
          </p:cNvPr>
          <p:cNvSpPr txBox="1"/>
          <p:nvPr/>
        </p:nvSpPr>
        <p:spPr>
          <a:xfrm>
            <a:off x="1231817" y="281518"/>
            <a:ext cx="8370578" cy="4726615"/>
          </a:xfrm>
          <a:prstGeom prst="rect">
            <a:avLst/>
          </a:prstGeom>
          <a:noFill/>
        </p:spPr>
        <p:txBody>
          <a:bodyPr wrap="square">
            <a:spAutoFit/>
          </a:bodyPr>
          <a:lstStyle/>
          <a:p>
            <a:pPr>
              <a:lnSpc>
                <a:spcPct val="115000"/>
              </a:lnSpc>
              <a:spcAft>
                <a:spcPts val="1000"/>
              </a:spcAft>
            </a:pPr>
            <a:r>
              <a:rPr lang="en-GB" sz="1100" b="1" dirty="0">
                <a:effectLst/>
                <a:latin typeface="Segoe UI" panose="020B0502040204020203" pitchFamily="34" charset="0"/>
                <a:ea typeface="Calibri" panose="020F0502020204030204" pitchFamily="34" charset="0"/>
                <a:cs typeface="Segoe UI" panose="020B0502040204020203" pitchFamily="34" charset="0"/>
              </a:rPr>
              <a:t>			</a:t>
            </a:r>
            <a:endParaRPr lang="en-GB" sz="1100" b="1" dirty="0">
              <a:latin typeface="Segoe UI" panose="020B0502040204020203" pitchFamily="34" charset="0"/>
              <a:ea typeface="Calibri" panose="020F0502020204030204" pitchFamily="34" charset="0"/>
              <a:cs typeface="Segoe UI" panose="020B0502040204020203" pitchFamily="34" charset="0"/>
            </a:endParaRPr>
          </a:p>
          <a:p>
            <a:pPr>
              <a:lnSpc>
                <a:spcPct val="115000"/>
              </a:lnSpc>
              <a:spcAft>
                <a:spcPts val="1000"/>
              </a:spcAft>
            </a:pPr>
            <a:r>
              <a:rPr lang="en-GB" sz="1100" b="1" dirty="0">
                <a:effectLst/>
                <a:latin typeface="Segoe UI" panose="020B0502040204020203" pitchFamily="34" charset="0"/>
                <a:ea typeface="Calibri" panose="020F0502020204030204" pitchFamily="34" charset="0"/>
                <a:cs typeface="Segoe UI" panose="020B0502040204020203" pitchFamily="34" charset="0"/>
              </a:rPr>
              <a:t>		</a:t>
            </a:r>
            <a:r>
              <a:rPr lang="en-GB" sz="1400" b="1" dirty="0">
                <a:effectLst/>
                <a:latin typeface="Arial" panose="020B0604020202020204" pitchFamily="34" charset="0"/>
                <a:ea typeface="Calibri" panose="020F0502020204030204" pitchFamily="34" charset="0"/>
                <a:cs typeface="Arial" panose="020B0604020202020204" pitchFamily="34" charset="0"/>
              </a:rPr>
              <a:t>	</a:t>
            </a:r>
            <a:r>
              <a:rPr lang="en-GB" sz="1400" b="1" dirty="0">
                <a:solidFill>
                  <a:srgbClr val="2E766D"/>
                </a:solidFill>
                <a:effectLst/>
                <a:latin typeface="Arial" panose="020B0604020202020204" pitchFamily="34" charset="0"/>
                <a:ea typeface="Calibri" panose="020F0502020204030204" pitchFamily="34" charset="0"/>
                <a:cs typeface="Arial" panose="020B0604020202020204" pitchFamily="34" charset="0"/>
              </a:rPr>
              <a:t>By the end of week two you should…</a:t>
            </a:r>
            <a:endParaRPr lang="en-GB" sz="1400" b="1" dirty="0">
              <a:solidFill>
                <a:srgbClr val="2E766D"/>
              </a:solidFill>
              <a:latin typeface="Arial" panose="020B0604020202020204" pitchFamily="34" charset="0"/>
              <a:ea typeface="Calibri" panose="020F0502020204030204" pitchFamily="34" charset="0"/>
              <a:cs typeface="Arial" panose="020B0604020202020204" pitchFamily="34" charset="0"/>
            </a:endParaRPr>
          </a:p>
          <a:p>
            <a:pPr lvl="4">
              <a:lnSpc>
                <a:spcPct val="115000"/>
              </a:lnSpc>
              <a:buClr>
                <a:srgbClr val="00B050"/>
              </a:buClr>
              <a:buSzPts val="1800"/>
            </a:pPr>
            <a:endParaRPr lang="en-GB" sz="1400" dirty="0">
              <a:latin typeface="Arial" panose="020B0604020202020204" pitchFamily="34" charset="0"/>
              <a:ea typeface="Calibri" panose="020F0502020204030204" pitchFamily="34" charset="0"/>
              <a:cs typeface="Arial" panose="020B0604020202020204" pitchFamily="34" charset="0"/>
            </a:endParaRPr>
          </a:p>
          <a:p>
            <a:pPr lvl="1">
              <a:lnSpc>
                <a:spcPct val="115000"/>
              </a:lnSpc>
              <a:spcAft>
                <a:spcPts val="1200"/>
              </a:spcAft>
              <a:buClr>
                <a:srgbClr val="2E766D"/>
              </a:buClr>
              <a:buSzPts val="1800"/>
            </a:pPr>
            <a:endParaRPr lang="en-GB" sz="1400" dirty="0">
              <a:latin typeface="Arial" panose="020B0604020202020204" pitchFamily="34" charset="0"/>
              <a:ea typeface="Calibri" panose="020F0502020204030204" pitchFamily="34" charset="0"/>
              <a:cs typeface="Arial" panose="020B0604020202020204" pitchFamily="34" charset="0"/>
            </a:endParaRPr>
          </a:p>
          <a:p>
            <a:pPr lvl="1">
              <a:lnSpc>
                <a:spcPct val="115000"/>
              </a:lnSpc>
              <a:spcAft>
                <a:spcPts val="1200"/>
              </a:spcAft>
              <a:buClr>
                <a:srgbClr val="2E766D"/>
              </a:buClr>
              <a:buSzPts val="1800"/>
            </a:pPr>
            <a:r>
              <a:rPr lang="en-GB" sz="1400" dirty="0">
                <a:latin typeface="Arial" panose="020B0604020202020204" pitchFamily="34" charset="0"/>
                <a:ea typeface="Calibri" panose="020F0502020204030204" pitchFamily="34" charset="0"/>
                <a:cs typeface="Arial" panose="020B0604020202020204" pitchFamily="34" charset="0"/>
              </a:rPr>
              <a:t>Be familiar with the contents of this handbook </a:t>
            </a:r>
          </a:p>
          <a:p>
            <a:pPr lvl="1">
              <a:lnSpc>
                <a:spcPct val="115000"/>
              </a:lnSpc>
              <a:spcAft>
                <a:spcPts val="1200"/>
              </a:spcAft>
              <a:buClr>
                <a:srgbClr val="2E766D"/>
              </a:buClr>
              <a:buSzPts val="1800"/>
            </a:pPr>
            <a:r>
              <a:rPr lang="en-GB" sz="1400" dirty="0">
                <a:latin typeface="Arial" panose="020B0604020202020204" pitchFamily="34" charset="0"/>
                <a:ea typeface="Calibri" panose="020F0502020204030204" pitchFamily="34" charset="0"/>
                <a:cs typeface="Arial" panose="020B0604020202020204" pitchFamily="34" charset="0"/>
              </a:rPr>
              <a:t>Have arranged supervision or check in appointments (including your 12 week probation)</a:t>
            </a:r>
          </a:p>
          <a:p>
            <a:pPr lvl="1">
              <a:lnSpc>
                <a:spcPct val="115000"/>
              </a:lnSpc>
              <a:spcAft>
                <a:spcPts val="1200"/>
              </a:spcAft>
              <a:buClr>
                <a:srgbClr val="2E766D"/>
              </a:buClr>
              <a:buSzPts val="1800"/>
            </a:pPr>
            <a:r>
              <a:rPr lang="en-GB" sz="1400" dirty="0">
                <a:latin typeface="Arial" panose="020B0604020202020204" pitchFamily="34" charset="0"/>
                <a:ea typeface="Calibri" panose="020F0502020204030204" pitchFamily="34" charset="0"/>
                <a:cs typeface="Arial" panose="020B0604020202020204" pitchFamily="34" charset="0"/>
              </a:rPr>
              <a:t>Had the opportunity to talk with your ‘buddy’ (if applicable)</a:t>
            </a:r>
          </a:p>
          <a:p>
            <a:pPr lvl="1">
              <a:lnSpc>
                <a:spcPct val="115000"/>
              </a:lnSpc>
              <a:spcAft>
                <a:spcPts val="1200"/>
              </a:spcAft>
              <a:buClr>
                <a:srgbClr val="2E766D"/>
              </a:buClr>
              <a:buSzPts val="1800"/>
            </a:pPr>
            <a:r>
              <a:rPr lang="en-GB" sz="1400" dirty="0">
                <a:latin typeface="Arial" panose="020B0604020202020204" pitchFamily="34" charset="0"/>
                <a:ea typeface="Calibri" panose="020F0502020204030204" pitchFamily="34" charset="0"/>
                <a:cs typeface="Arial" panose="020B0604020202020204" pitchFamily="34" charset="0"/>
              </a:rPr>
              <a:t>Have access to all the relevant systems (HR E-Learning platform, Oracle, Clear Review, SharePoint etc)</a:t>
            </a:r>
          </a:p>
          <a:p>
            <a:pPr lvl="1">
              <a:lnSpc>
                <a:spcPct val="115000"/>
              </a:lnSpc>
              <a:spcAft>
                <a:spcPts val="1200"/>
              </a:spcAft>
              <a:buClr>
                <a:srgbClr val="2E766D"/>
              </a:buClr>
              <a:buSzPts val="1800"/>
            </a:pPr>
            <a:r>
              <a:rPr lang="en-GB" sz="1400" dirty="0">
                <a:latin typeface="Arial" panose="020B0604020202020204" pitchFamily="34" charset="0"/>
                <a:ea typeface="Calibri" panose="020F0502020204030204" pitchFamily="34" charset="0"/>
                <a:cs typeface="Arial" panose="020B0604020202020204" pitchFamily="34" charset="0"/>
              </a:rPr>
              <a:t>Updated your Outlook calendar with key induction tasks (meetings, forums, shadowing etc)</a:t>
            </a:r>
          </a:p>
          <a:p>
            <a:pPr lvl="1">
              <a:lnSpc>
                <a:spcPct val="115000"/>
              </a:lnSpc>
              <a:spcAft>
                <a:spcPts val="1200"/>
              </a:spcAft>
              <a:buClr>
                <a:srgbClr val="2E766D"/>
              </a:buClr>
              <a:buSzPts val="1800"/>
            </a:pPr>
            <a:r>
              <a:rPr lang="en-GB" sz="1400" dirty="0">
                <a:latin typeface="Arial" panose="020B0604020202020204" pitchFamily="34" charset="0"/>
                <a:ea typeface="Calibri" panose="020F0502020204030204" pitchFamily="34" charset="0"/>
                <a:cs typeface="Arial" panose="020B0604020202020204" pitchFamily="34" charset="0"/>
              </a:rPr>
              <a:t>Completed or booked the relevant mandatory training (Cybersecurity, Mosaic, GDPR etc)</a:t>
            </a:r>
          </a:p>
          <a:p>
            <a:pPr lvl="1">
              <a:lnSpc>
                <a:spcPct val="115000"/>
              </a:lnSpc>
              <a:spcAft>
                <a:spcPts val="1200"/>
              </a:spcAft>
              <a:buClr>
                <a:srgbClr val="2E766D"/>
              </a:buClr>
              <a:buSzPts val="1800"/>
            </a:pPr>
            <a:r>
              <a:rPr lang="en-GB" sz="1400" dirty="0">
                <a:effectLst/>
                <a:latin typeface="Arial" panose="020B0604020202020204" pitchFamily="34" charset="0"/>
                <a:ea typeface="Calibri" panose="020F0502020204030204" pitchFamily="34" charset="0"/>
                <a:cs typeface="Arial" panose="020B0604020202020204" pitchFamily="34" charset="0"/>
              </a:rPr>
              <a:t>Shared your contact information with key colleagues  </a:t>
            </a:r>
            <a:endParaRPr lang="en-GB" sz="1400" dirty="0">
              <a:latin typeface="Arial" panose="020B0604020202020204" pitchFamily="34" charset="0"/>
              <a:ea typeface="Calibri" panose="020F0502020204030204" pitchFamily="34" charset="0"/>
              <a:cs typeface="Arial" panose="020B0604020202020204" pitchFamily="34" charset="0"/>
            </a:endParaRPr>
          </a:p>
          <a:p>
            <a:pPr lvl="1">
              <a:lnSpc>
                <a:spcPct val="115000"/>
              </a:lnSpc>
              <a:spcAft>
                <a:spcPts val="1200"/>
              </a:spcAft>
              <a:buClr>
                <a:srgbClr val="2E766D"/>
              </a:buClr>
              <a:buSzPts val="1800"/>
            </a:pPr>
            <a:r>
              <a:rPr lang="en-GB" sz="1400" dirty="0">
                <a:latin typeface="Arial" panose="020B0604020202020204" pitchFamily="34" charset="0"/>
                <a:ea typeface="Calibri" panose="020F0502020204030204" pitchFamily="34" charset="0"/>
                <a:cs typeface="Arial" panose="020B0604020202020204" pitchFamily="34" charset="0"/>
              </a:rPr>
              <a:t>Have access to all the relevant policies, procedures and strategies </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1BCC8D8-7657-41AE-AD89-1B55ACCD947A}"/>
              </a:ext>
            </a:extLst>
          </p:cNvPr>
          <p:cNvPicPr>
            <a:picLocks noChangeAspect="1"/>
          </p:cNvPicPr>
          <p:nvPr/>
        </p:nvPicPr>
        <p:blipFill>
          <a:blip r:embed="rId2"/>
          <a:stretch>
            <a:fillRect/>
          </a:stretch>
        </p:blipFill>
        <p:spPr>
          <a:xfrm>
            <a:off x="1359450" y="136152"/>
            <a:ext cx="1082135" cy="1080000"/>
          </a:xfrm>
          <a:prstGeom prst="rect">
            <a:avLst/>
          </a:prstGeom>
        </p:spPr>
      </p:pic>
      <p:sp>
        <p:nvSpPr>
          <p:cNvPr id="9" name="Rectangle 8">
            <a:extLst>
              <a:ext uri="{FF2B5EF4-FFF2-40B4-BE49-F238E27FC236}">
                <a16:creationId xmlns:a16="http://schemas.microsoft.com/office/drawing/2014/main" id="{33876BBA-B80C-4C18-B88A-C4EF29B533F0}"/>
              </a:ext>
            </a:extLst>
          </p:cNvPr>
          <p:cNvSpPr>
            <a:spLocks noChangeAspect="1"/>
          </p:cNvSpPr>
          <p:nvPr/>
        </p:nvSpPr>
        <p:spPr>
          <a:xfrm>
            <a:off x="1337596" y="1716862"/>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884544B-1822-46C4-A5D7-C97577F39B95}"/>
              </a:ext>
            </a:extLst>
          </p:cNvPr>
          <p:cNvSpPr>
            <a:spLocks noChangeAspect="1"/>
          </p:cNvSpPr>
          <p:nvPr/>
        </p:nvSpPr>
        <p:spPr>
          <a:xfrm>
            <a:off x="1337596" y="2117444"/>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63780D-0CDE-4FE0-AB1B-0FD4B551D6A0}"/>
              </a:ext>
            </a:extLst>
          </p:cNvPr>
          <p:cNvSpPr>
            <a:spLocks noChangeAspect="1"/>
          </p:cNvSpPr>
          <p:nvPr/>
        </p:nvSpPr>
        <p:spPr>
          <a:xfrm>
            <a:off x="1337596" y="2504549"/>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5585D2B-DE74-409B-B778-8D2ED1CC7364}"/>
              </a:ext>
            </a:extLst>
          </p:cNvPr>
          <p:cNvSpPr>
            <a:spLocks noChangeAspect="1"/>
          </p:cNvSpPr>
          <p:nvPr/>
        </p:nvSpPr>
        <p:spPr>
          <a:xfrm>
            <a:off x="1337596" y="2881966"/>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E0A9091-F737-4861-8A18-CE5799D1EE4D}"/>
              </a:ext>
            </a:extLst>
          </p:cNvPr>
          <p:cNvSpPr>
            <a:spLocks noChangeAspect="1"/>
          </p:cNvSpPr>
          <p:nvPr/>
        </p:nvSpPr>
        <p:spPr>
          <a:xfrm>
            <a:off x="1342294" y="3527387"/>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5E4738A-63C2-4F8C-91CB-443870C30405}"/>
              </a:ext>
            </a:extLst>
          </p:cNvPr>
          <p:cNvSpPr>
            <a:spLocks noChangeAspect="1"/>
          </p:cNvSpPr>
          <p:nvPr/>
        </p:nvSpPr>
        <p:spPr>
          <a:xfrm>
            <a:off x="1337596" y="3922247"/>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D3898FB-848C-4131-A866-02835EA00834}"/>
              </a:ext>
            </a:extLst>
          </p:cNvPr>
          <p:cNvSpPr>
            <a:spLocks noChangeAspect="1"/>
          </p:cNvSpPr>
          <p:nvPr/>
        </p:nvSpPr>
        <p:spPr>
          <a:xfrm>
            <a:off x="1337596" y="4716254"/>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9F49E21-B5FB-0F9C-5DC6-07F932496857}"/>
              </a:ext>
            </a:extLst>
          </p:cNvPr>
          <p:cNvSpPr>
            <a:spLocks noChangeAspect="1"/>
          </p:cNvSpPr>
          <p:nvPr/>
        </p:nvSpPr>
        <p:spPr>
          <a:xfrm>
            <a:off x="1337596" y="4315074"/>
            <a:ext cx="180000" cy="180088"/>
          </a:xfrm>
          <a:prstGeom prst="rect">
            <a:avLst/>
          </a:prstGeom>
          <a:solidFill>
            <a:srgbClr val="2E766D"/>
          </a:solidFill>
          <a:ln w="28575">
            <a:solidFill>
              <a:srgbClr val="59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097121"/>
      </p:ext>
    </p:extLst>
  </p:cSld>
  <p:clrMapOvr>
    <a:masterClrMapping/>
  </p:clrMapOvr>
</p:sld>
</file>

<file path=ppt/theme/theme1.xml><?xml version="1.0" encoding="utf-8"?>
<a:theme xmlns:a="http://schemas.openxmlformats.org/drawingml/2006/main" name="3_SECTION_BLU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ormAutofit/>
      </a:bodyPr>
      <a:lstStyle>
        <a:defPPr algn="l">
          <a:defRPr sz="3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412a510-4c64-448d-9501-0e9bb7450609">
      <UserInfo>
        <DisplayName>Janice Horslen</DisplayName>
        <AccountId>31</AccountId>
        <AccountType/>
      </UserInfo>
      <UserInfo>
        <DisplayName>Ross O'Flaherty</DisplayName>
        <AccountId>98</AccountId>
        <AccountType/>
      </UserInfo>
      <UserInfo>
        <DisplayName>Jennifer McCarthy</DisplayName>
        <AccountId>48</AccountId>
        <AccountType/>
      </UserInfo>
      <UserInfo>
        <DisplayName>Darren McAughtrie</DisplayName>
        <AccountId>57</AccountId>
        <AccountType/>
      </UserInfo>
      <UserInfo>
        <DisplayName>Daniel Phelps</DisplayName>
        <AccountId>83</AccountId>
        <AccountType/>
      </UserInfo>
    </SharedWithUsers>
    <TaxCatchAll xmlns="2412a510-4c64-448d-9501-0e9bb7450609" xsi:nil="true"/>
    <lcf76f155ced4ddcb4097134ff3c332f xmlns="b7f336ec-8e78-434b-b427-21fcecaa0ab0">
      <Terms xmlns="http://schemas.microsoft.com/office/infopath/2007/PartnerControls"/>
    </lcf76f155ced4ddcb4097134ff3c332f>
    <MigrationWizIdVersion xmlns="b7f336ec-8e78-434b-b427-21fcecaa0ab0" xsi:nil="true"/>
    <lcf76f155ced4ddcb4097134ff3c332f0 xmlns="b7f336ec-8e78-434b-b427-21fcecaa0ab0" xsi:nil="true"/>
    <MigrationWizId xmlns="b7f336ec-8e78-434b-b427-21fcecaa0ab0" xsi:nil="true"/>
    <MigrationWizIdPermissions xmlns="b7f336ec-8e78-434b-b427-21fcecaa0ab0" xsi:nil="true"/>
    <_dlc_DocId xmlns="2412a510-4c64-448d-9501-0e9bb7450609">XVTAZUJVTSQM-307003130-1552005</_dlc_DocId>
    <_dlc_DocIdUrl xmlns="2412a510-4c64-448d-9501-0e9bb7450609">
      <Url>https://onetouchhealth.sharepoint.com/sites/TrixData/_layouts/15/DocIdRedir.aspx?ID=XVTAZUJVTSQM-307003130-1552005</Url>
      <Description>XVTAZUJVTSQM-307003130-1552005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158C8ED44F9E48BBE01A42F74DC71E" ma:contentTypeVersion="18" ma:contentTypeDescription="Create a new document." ma:contentTypeScope="" ma:versionID="808031e8d81a513a9004a8b3099153fe">
  <xsd:schema xmlns:xsd="http://www.w3.org/2001/XMLSchema" xmlns:xs="http://www.w3.org/2001/XMLSchema" xmlns:p="http://schemas.microsoft.com/office/2006/metadata/properties" xmlns:ns2="2412a510-4c64-448d-9501-0e9bb7450609" xmlns:ns3="b7f336ec-8e78-434b-b427-21fcecaa0ab0" targetNamespace="http://schemas.microsoft.com/office/2006/metadata/properties" ma:root="true" ma:fieldsID="857e099a84efcb8fad1305426ca1292f" ns2:_="" ns3:_="">
    <xsd:import namespace="2412a510-4c64-448d-9501-0e9bb7450609"/>
    <xsd:import namespace="b7f336ec-8e78-434b-b427-21fcecaa0ab0"/>
    <xsd:element name="properties">
      <xsd:complexType>
        <xsd:sequence>
          <xsd:element name="documentManagement">
            <xsd:complexType>
              <xsd:all>
                <xsd:element ref="ns2:_dlc_DocId" minOccurs="0"/>
                <xsd:element ref="ns2:_dlc_DocIdUrl" minOccurs="0"/>
                <xsd:element ref="ns2:_dlc_DocIdPersistId" minOccurs="0"/>
                <xsd:element ref="ns3:MigrationWizId" minOccurs="0"/>
                <xsd:element ref="ns3:MigrationWizIdPermissions" minOccurs="0"/>
                <xsd:element ref="ns3:MigrationWizIdVersion" minOccurs="0"/>
                <xsd:element ref="ns3:lcf76f155ced4ddcb4097134ff3c332f0"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12a510-4c64-448d-9501-0e9bb745060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bbfd4978-5222-4f91-b1f8-69ee88ca9f91}" ma:internalName="TaxCatchAll" ma:showField="CatchAllData" ma:web="2412a510-4c64-448d-9501-0e9bb7450609">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f336ec-8e78-434b-b427-21fcecaa0ab0" elementFormDefault="qualified">
    <xsd:import namespace="http://schemas.microsoft.com/office/2006/documentManagement/types"/>
    <xsd:import namespace="http://schemas.microsoft.com/office/infopath/2007/PartnerControls"/>
    <xsd:element name="MigrationWizId" ma:index="11" nillable="true" ma:displayName="MigrationWizId" ma:internalName="MigrationWizId">
      <xsd:simpleType>
        <xsd:restriction base="dms:Text"/>
      </xsd:simpleType>
    </xsd:element>
    <xsd:element name="MigrationWizIdPermissions" ma:index="12" nillable="true" ma:displayName="MigrationWizIdPermissions" ma:internalName="MigrationWizIdPermissions">
      <xsd:simpleType>
        <xsd:restriction base="dms:Text"/>
      </xsd:simpleType>
    </xsd:element>
    <xsd:element name="MigrationWizIdVersion" ma:index="13" nillable="true" ma:displayName="MigrationWizIdVersion" ma:internalName="MigrationWizIdVersion">
      <xsd:simpleType>
        <xsd:restriction base="dms:Text"/>
      </xsd:simpleType>
    </xsd:element>
    <xsd:element name="lcf76f155ced4ddcb4097134ff3c332f0" ma:index="14" nillable="true" ma:displayName="Image Tags_0" ma:hidden="true" ma:internalName="lcf76f155ced4ddcb4097134ff3c332f0" ma:readOnly="false">
      <xsd:simpleType>
        <xsd:restriction base="dms:Note"/>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5ed8af3-778a-4786-8df9-be30e2284153"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7" nillable="true" ma:displayName="Location" ma:description="" ma:indexed="true" ma:internalName="MediaServiceLocation"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2FC2A9F-3A9D-4BC6-A049-383480532ADE}">
  <ds:schemaRefs>
    <ds:schemaRef ds:uri="http://schemas.microsoft.com/sharepoint/v3/contenttype/forms"/>
  </ds:schemaRefs>
</ds:datastoreItem>
</file>

<file path=customXml/itemProps2.xml><?xml version="1.0" encoding="utf-8"?>
<ds:datastoreItem xmlns:ds="http://schemas.openxmlformats.org/officeDocument/2006/customXml" ds:itemID="{664B1943-1BEC-4B8D-8B3B-0AF0BE8009B5}">
  <ds:schemaRefs>
    <ds:schemaRef ds:uri="http://purl.org/dc/elements/1.1/"/>
    <ds:schemaRef ds:uri="http://schemas.microsoft.com/office/2006/documentManagement/types"/>
    <ds:schemaRef ds:uri="http://purl.org/dc/dcmitype/"/>
    <ds:schemaRef ds:uri="dba76f0b-1ab9-4e5f-b017-a0200c670588"/>
    <ds:schemaRef ds:uri="http://purl.org/dc/terms/"/>
    <ds:schemaRef ds:uri="http://www.w3.org/XML/1998/namespace"/>
    <ds:schemaRef ds:uri="96383817-de3c-4757-84fc-1bf9dd2b5ba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0273181-7A5B-4AB0-96A8-F205D4DC08FF}"/>
</file>

<file path=customXml/itemProps4.xml><?xml version="1.0" encoding="utf-8"?>
<ds:datastoreItem xmlns:ds="http://schemas.openxmlformats.org/officeDocument/2006/customXml" ds:itemID="{812FF0B2-A8D8-4B87-99BA-C0A49DCBAA69}"/>
</file>

<file path=docProps/app.xml><?xml version="1.0" encoding="utf-8"?>
<Properties xmlns="http://schemas.openxmlformats.org/officeDocument/2006/extended-properties" xmlns:vt="http://schemas.openxmlformats.org/officeDocument/2006/docPropsVTypes">
  <Template>Office Theme</Template>
  <TotalTime>2714</TotalTime>
  <Words>4449</Words>
  <Application>Microsoft Office PowerPoint</Application>
  <PresentationFormat>A4 Paper (210x297 mm)</PresentationFormat>
  <Paragraphs>420</Paragraphs>
  <Slides>31</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Segoe UI</vt:lpstr>
      <vt:lpstr>Wingdings</vt:lpstr>
      <vt:lpstr>3_SECTION_BLUE</vt:lpstr>
      <vt:lpstr>Office Theme</vt:lpstr>
      <vt:lpstr>Induction Handbook  Social Care   New Employee Guidance  2023 - 2024</vt:lpstr>
      <vt:lpstr>WELCOME</vt:lpstr>
      <vt:lpstr>CONTENTS</vt:lpstr>
      <vt:lpstr>CONTENTS CONTD…</vt:lpstr>
      <vt:lpstr>YOUR INDUCTION JOURNEY</vt:lpstr>
      <vt:lpstr>KEY TASKS</vt:lpstr>
      <vt:lpstr>INDUCTION COMMUNICATION</vt:lpstr>
      <vt:lpstr>DAY ONE</vt:lpstr>
      <vt:lpstr>WEEKS 1 TO 2</vt:lpstr>
      <vt:lpstr>MONTHS 1 TO 6</vt:lpstr>
      <vt:lpstr>STRUCTURE CHARTS</vt:lpstr>
      <vt:lpstr>PowerPoint Presentation</vt:lpstr>
      <vt:lpstr>PowerPoint Presentation</vt:lpstr>
      <vt:lpstr>OUR VISION</vt:lpstr>
      <vt:lpstr> PRACTICE SUPPORT</vt:lpstr>
      <vt:lpstr>SOCIAL CARE ACADEMY</vt:lpstr>
      <vt:lpstr>LEARNING &amp; DEVELOPMENT</vt:lpstr>
      <vt:lpstr>CPD AND CAREER PROGRESSION</vt:lpstr>
      <vt:lpstr>USEFUL LINKS</vt:lpstr>
      <vt:lpstr>HEALTH &amp; WELLBEING</vt:lpstr>
      <vt:lpstr>MENTAL HEALTH &amp; WELLBEING</vt:lpstr>
      <vt:lpstr>HELPFUL INFO</vt:lpstr>
      <vt:lpstr>STAFF PORTALS</vt:lpstr>
      <vt:lpstr>POLICIES AND PROCEDURES</vt:lpstr>
      <vt:lpstr>EMPLOYEE-LED NETWORKS </vt:lpstr>
      <vt:lpstr>STAFF FORUMS &amp; AWAY DAYS</vt:lpstr>
      <vt:lpstr>ABOUT WALTHAM FOREST</vt:lpstr>
      <vt:lpstr>PowerPoint Presentation</vt:lpstr>
      <vt:lpstr>LOCAL FACTS &amp; FIGURES</vt:lpstr>
      <vt:lpstr>GETTING AROUND</vt:lpstr>
      <vt:lpstr>We hope this handbook has provided some useful guidance to you as you start your journey with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 Managers Induction Guide</dc:title>
  <dc:creator>Jennifer McCarthy</dc:creator>
  <cp:lastModifiedBy>Mark Dalton</cp:lastModifiedBy>
  <cp:revision>21</cp:revision>
  <dcterms:created xsi:type="dcterms:W3CDTF">2021-12-30T17:02:53Z</dcterms:created>
  <dcterms:modified xsi:type="dcterms:W3CDTF">2023-10-06T09:55:39Z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0x0101004C158C8ED44F9E48BBE01A42F74DC71E</vt:lpwstr>
  </property>
  <property fmtid="{D5CDD505-2E9C-101B-9397-08002B2CF9AE}" pid="3" name="_dlc_DocIdItemGuid">
    <vt:lpwstr>d49b74e6-fc2f-4500-8792-6147cf657353</vt:lpwstr>
  </property>
</Properties>
</file>